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0" r:id="rId4"/>
    <p:sldId id="258" r:id="rId5"/>
    <p:sldId id="261" r:id="rId6"/>
    <p:sldId id="264" r:id="rId7"/>
    <p:sldId id="263" r:id="rId8"/>
    <p:sldId id="262"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9"/>
    <p:restoredTop sz="74394"/>
  </p:normalViewPr>
  <p:slideViewPr>
    <p:cSldViewPr snapToGrid="0" snapToObjects="1">
      <p:cViewPr varScale="1">
        <p:scale>
          <a:sx n="94" d="100"/>
          <a:sy n="94" d="100"/>
        </p:scale>
        <p:origin x="5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9FA63-767E-F849-9BC9-A5654DDF7AA3}"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2E0EFDD0-ACD9-8B49-961B-F66687D5F465}">
      <dgm:prSet phldrT="[Text]"/>
      <dgm:spPr/>
      <dgm:t>
        <a:bodyPr/>
        <a:lstStyle/>
        <a:p>
          <a:r>
            <a:rPr lang="en-US" dirty="0"/>
            <a:t>Rising temperatures</a:t>
          </a:r>
        </a:p>
      </dgm:t>
    </dgm:pt>
    <dgm:pt modelId="{B11743E8-113A-5646-9B24-7D090105B5F1}" type="parTrans" cxnId="{25A0647F-2B03-0F4F-BE00-357DCF56D056}">
      <dgm:prSet/>
      <dgm:spPr/>
      <dgm:t>
        <a:bodyPr/>
        <a:lstStyle/>
        <a:p>
          <a:endParaRPr lang="en-US"/>
        </a:p>
      </dgm:t>
    </dgm:pt>
    <dgm:pt modelId="{F6DE761E-98AC-6546-BD6D-18E4AA297C0D}" type="sibTrans" cxnId="{25A0647F-2B03-0F4F-BE00-357DCF56D056}">
      <dgm:prSet/>
      <dgm:spPr/>
      <dgm:t>
        <a:bodyPr/>
        <a:lstStyle/>
        <a:p>
          <a:endParaRPr lang="en-US"/>
        </a:p>
      </dgm:t>
    </dgm:pt>
    <dgm:pt modelId="{9EF4BAEE-DDA5-0547-84A8-163A4550BEFA}">
      <dgm:prSet phldrT="[Text]"/>
      <dgm:spPr/>
      <dgm:t>
        <a:bodyPr/>
        <a:lstStyle/>
        <a:p>
          <a:r>
            <a:rPr lang="en-US"/>
            <a:t>Increased heat </a:t>
          </a:r>
          <a:r>
            <a:rPr lang="en-US" dirty="0"/>
            <a:t>related illness</a:t>
          </a:r>
        </a:p>
      </dgm:t>
    </dgm:pt>
    <dgm:pt modelId="{204D0928-BABF-BE4D-A757-0206D991012C}" type="parTrans" cxnId="{D65A9E37-C9E9-604D-BC8B-E9C525AFC938}">
      <dgm:prSet/>
      <dgm:spPr/>
      <dgm:t>
        <a:bodyPr/>
        <a:lstStyle/>
        <a:p>
          <a:endParaRPr lang="en-US"/>
        </a:p>
      </dgm:t>
    </dgm:pt>
    <dgm:pt modelId="{FF911E85-AA18-084C-B5A5-05DFD5F3B9D8}" type="sibTrans" cxnId="{D65A9E37-C9E9-604D-BC8B-E9C525AFC938}">
      <dgm:prSet/>
      <dgm:spPr/>
      <dgm:t>
        <a:bodyPr/>
        <a:lstStyle/>
        <a:p>
          <a:endParaRPr lang="en-US" dirty="0"/>
        </a:p>
      </dgm:t>
    </dgm:pt>
    <dgm:pt modelId="{D7A7B767-9D88-ED4C-BBDB-DCA3D0BE0BF1}">
      <dgm:prSet phldrT="[Text]"/>
      <dgm:spPr/>
      <dgm:t>
        <a:bodyPr/>
        <a:lstStyle/>
        <a:p>
          <a:r>
            <a:rPr lang="en-US" dirty="0"/>
            <a:t>Altered infectious disease patterns</a:t>
          </a:r>
        </a:p>
      </dgm:t>
    </dgm:pt>
    <dgm:pt modelId="{36538C42-8F7D-334E-8A50-F163C8868D74}" type="parTrans" cxnId="{2F289D79-2CF0-2A44-A404-3D98249DD2BA}">
      <dgm:prSet/>
      <dgm:spPr/>
      <dgm:t>
        <a:bodyPr/>
        <a:lstStyle/>
        <a:p>
          <a:endParaRPr lang="en-US"/>
        </a:p>
      </dgm:t>
    </dgm:pt>
    <dgm:pt modelId="{9E62E086-C9BF-1647-AF37-427E6B4D4CA7}" type="sibTrans" cxnId="{2F289D79-2CF0-2A44-A404-3D98249DD2BA}">
      <dgm:prSet/>
      <dgm:spPr/>
      <dgm:t>
        <a:bodyPr/>
        <a:lstStyle/>
        <a:p>
          <a:endParaRPr lang="en-US"/>
        </a:p>
      </dgm:t>
    </dgm:pt>
    <dgm:pt modelId="{8EAE7EBC-04AB-F24A-B80F-FF95BFB17986}">
      <dgm:prSet phldrT="[Text]"/>
      <dgm:spPr/>
      <dgm:t>
        <a:bodyPr/>
        <a:lstStyle/>
        <a:p>
          <a:r>
            <a:rPr lang="en-US" dirty="0"/>
            <a:t>Extreme weather events</a:t>
          </a:r>
        </a:p>
      </dgm:t>
    </dgm:pt>
    <dgm:pt modelId="{7473C8F1-CBAD-2B46-BB9A-41D006671AFB}" type="parTrans" cxnId="{B729574B-3D48-4244-8ED0-507A226AE255}">
      <dgm:prSet/>
      <dgm:spPr/>
      <dgm:t>
        <a:bodyPr/>
        <a:lstStyle/>
        <a:p>
          <a:endParaRPr lang="en-US"/>
        </a:p>
      </dgm:t>
    </dgm:pt>
    <dgm:pt modelId="{BFC3B215-7E03-BB4D-8644-EA933EB140F2}" type="sibTrans" cxnId="{B729574B-3D48-4244-8ED0-507A226AE255}">
      <dgm:prSet/>
      <dgm:spPr/>
      <dgm:t>
        <a:bodyPr/>
        <a:lstStyle/>
        <a:p>
          <a:endParaRPr lang="en-US"/>
        </a:p>
      </dgm:t>
    </dgm:pt>
    <dgm:pt modelId="{FC6C7AFA-98D1-6A46-9DD2-9872E10473F5}">
      <dgm:prSet/>
      <dgm:spPr/>
      <dgm:t>
        <a:bodyPr/>
        <a:lstStyle/>
        <a:p>
          <a:r>
            <a:rPr lang="en-US" dirty="0"/>
            <a:t>Worsening air quality and longer pollen seasons</a:t>
          </a:r>
        </a:p>
      </dgm:t>
    </dgm:pt>
    <dgm:pt modelId="{F701FC15-2C81-3B42-A0FE-9B4BE22F2BD8}" type="parTrans" cxnId="{FC1735F2-2AC4-344E-BF91-BE30EAA8A334}">
      <dgm:prSet/>
      <dgm:spPr/>
      <dgm:t>
        <a:bodyPr/>
        <a:lstStyle/>
        <a:p>
          <a:endParaRPr lang="en-US"/>
        </a:p>
      </dgm:t>
    </dgm:pt>
    <dgm:pt modelId="{981CFEC0-83F3-0649-A3E6-40AC86BB14B7}" type="sibTrans" cxnId="{FC1735F2-2AC4-344E-BF91-BE30EAA8A334}">
      <dgm:prSet/>
      <dgm:spPr/>
      <dgm:t>
        <a:bodyPr/>
        <a:lstStyle/>
        <a:p>
          <a:endParaRPr lang="en-US"/>
        </a:p>
      </dgm:t>
    </dgm:pt>
    <dgm:pt modelId="{2582B854-17BC-F942-893D-A463D553C989}">
      <dgm:prSet/>
      <dgm:spPr/>
      <dgm:t>
        <a:bodyPr/>
        <a:lstStyle/>
        <a:p>
          <a:r>
            <a:rPr lang="en-US" dirty="0"/>
            <a:t>Food insecurity</a:t>
          </a:r>
        </a:p>
      </dgm:t>
    </dgm:pt>
    <dgm:pt modelId="{2F13B76E-A3BE-F54E-9271-C61CFE6835B3}" type="parTrans" cxnId="{CA211107-031A-1348-BA7F-EAFD1BF6C10C}">
      <dgm:prSet/>
      <dgm:spPr/>
      <dgm:t>
        <a:bodyPr/>
        <a:lstStyle/>
        <a:p>
          <a:endParaRPr lang="en-US"/>
        </a:p>
      </dgm:t>
    </dgm:pt>
    <dgm:pt modelId="{69CCC0A3-5B89-CA47-8C25-87E5D927AC8B}" type="sibTrans" cxnId="{CA211107-031A-1348-BA7F-EAFD1BF6C10C}">
      <dgm:prSet/>
      <dgm:spPr/>
      <dgm:t>
        <a:bodyPr/>
        <a:lstStyle/>
        <a:p>
          <a:endParaRPr lang="en-US"/>
        </a:p>
      </dgm:t>
    </dgm:pt>
    <dgm:pt modelId="{1A6952FD-6328-6547-A3D9-C8086BBE678F}">
      <dgm:prSet/>
      <dgm:spPr/>
      <dgm:t>
        <a:bodyPr/>
        <a:lstStyle/>
        <a:p>
          <a:r>
            <a:rPr lang="en-US" dirty="0"/>
            <a:t>Psychological trauma related to weather disaster</a:t>
          </a:r>
        </a:p>
      </dgm:t>
    </dgm:pt>
    <dgm:pt modelId="{2B177EB0-F88D-D342-AEE7-4615130F2F8F}" type="parTrans" cxnId="{4346992C-71D9-C84F-B163-8E6BF8C08036}">
      <dgm:prSet/>
      <dgm:spPr/>
      <dgm:t>
        <a:bodyPr/>
        <a:lstStyle/>
        <a:p>
          <a:endParaRPr lang="en-US"/>
        </a:p>
      </dgm:t>
    </dgm:pt>
    <dgm:pt modelId="{7577D188-A3BB-7144-8A17-6C10DD3B602E}" type="sibTrans" cxnId="{4346992C-71D9-C84F-B163-8E6BF8C08036}">
      <dgm:prSet/>
      <dgm:spPr/>
      <dgm:t>
        <a:bodyPr/>
        <a:lstStyle/>
        <a:p>
          <a:endParaRPr lang="en-US"/>
        </a:p>
      </dgm:t>
    </dgm:pt>
    <dgm:pt modelId="{A3D4B0CB-784C-5149-AC16-2D4370FCB9AE}" type="pres">
      <dgm:prSet presAssocID="{7959FA63-767E-F849-9BC9-A5654DDF7AA3}" presName="hierChild1" presStyleCnt="0">
        <dgm:presLayoutVars>
          <dgm:orgChart val="1"/>
          <dgm:chPref val="1"/>
          <dgm:dir/>
          <dgm:animOne val="branch"/>
          <dgm:animLvl val="lvl"/>
          <dgm:resizeHandles/>
        </dgm:presLayoutVars>
      </dgm:prSet>
      <dgm:spPr/>
    </dgm:pt>
    <dgm:pt modelId="{A81B33B2-6517-BC48-BDF0-F70EFD8D2C65}" type="pres">
      <dgm:prSet presAssocID="{2E0EFDD0-ACD9-8B49-961B-F66687D5F465}" presName="hierRoot1" presStyleCnt="0">
        <dgm:presLayoutVars>
          <dgm:hierBranch val="init"/>
        </dgm:presLayoutVars>
      </dgm:prSet>
      <dgm:spPr/>
    </dgm:pt>
    <dgm:pt modelId="{4BEEE17D-C29F-BC4A-A8FF-A899767E8C9D}" type="pres">
      <dgm:prSet presAssocID="{2E0EFDD0-ACD9-8B49-961B-F66687D5F465}" presName="rootComposite1" presStyleCnt="0"/>
      <dgm:spPr/>
    </dgm:pt>
    <dgm:pt modelId="{7BE10BBE-E01B-AB4E-B539-82250787785E}" type="pres">
      <dgm:prSet presAssocID="{2E0EFDD0-ACD9-8B49-961B-F66687D5F465}" presName="rootText1" presStyleLbl="node0" presStyleIdx="0" presStyleCnt="1">
        <dgm:presLayoutVars>
          <dgm:chPref val="3"/>
        </dgm:presLayoutVars>
      </dgm:prSet>
      <dgm:spPr/>
    </dgm:pt>
    <dgm:pt modelId="{896F92F8-D91C-E540-BF2F-0B593A426CCD}" type="pres">
      <dgm:prSet presAssocID="{2E0EFDD0-ACD9-8B49-961B-F66687D5F465}" presName="rootConnector1" presStyleLbl="node1" presStyleIdx="0" presStyleCnt="0"/>
      <dgm:spPr/>
    </dgm:pt>
    <dgm:pt modelId="{7F7052AE-EB0C-8547-957D-F646B7F2E341}" type="pres">
      <dgm:prSet presAssocID="{2E0EFDD0-ACD9-8B49-961B-F66687D5F465}" presName="hierChild2" presStyleCnt="0"/>
      <dgm:spPr/>
    </dgm:pt>
    <dgm:pt modelId="{B8E042B8-D622-6547-B66F-689B920AA259}" type="pres">
      <dgm:prSet presAssocID="{204D0928-BABF-BE4D-A757-0206D991012C}" presName="Name37" presStyleLbl="parChTrans1D2" presStyleIdx="0" presStyleCnt="5"/>
      <dgm:spPr/>
    </dgm:pt>
    <dgm:pt modelId="{F6A46054-8FEF-B04B-B987-3E182E6489C4}" type="pres">
      <dgm:prSet presAssocID="{9EF4BAEE-DDA5-0547-84A8-163A4550BEFA}" presName="hierRoot2" presStyleCnt="0">
        <dgm:presLayoutVars>
          <dgm:hierBranch val="init"/>
        </dgm:presLayoutVars>
      </dgm:prSet>
      <dgm:spPr/>
    </dgm:pt>
    <dgm:pt modelId="{BC4C34B3-8CCD-3F47-BE96-1196A1F4AA8C}" type="pres">
      <dgm:prSet presAssocID="{9EF4BAEE-DDA5-0547-84A8-163A4550BEFA}" presName="rootComposite" presStyleCnt="0"/>
      <dgm:spPr/>
    </dgm:pt>
    <dgm:pt modelId="{BAB03825-B188-CF4E-BCBC-CBA1BCBFCDA4}" type="pres">
      <dgm:prSet presAssocID="{9EF4BAEE-DDA5-0547-84A8-163A4550BEFA}" presName="rootText" presStyleLbl="node2" presStyleIdx="0" presStyleCnt="5">
        <dgm:presLayoutVars>
          <dgm:chPref val="3"/>
        </dgm:presLayoutVars>
      </dgm:prSet>
      <dgm:spPr/>
    </dgm:pt>
    <dgm:pt modelId="{AA429499-77E6-6843-A54B-C90FA2188BF8}" type="pres">
      <dgm:prSet presAssocID="{9EF4BAEE-DDA5-0547-84A8-163A4550BEFA}" presName="rootConnector" presStyleLbl="node2" presStyleIdx="0" presStyleCnt="5"/>
      <dgm:spPr/>
    </dgm:pt>
    <dgm:pt modelId="{76614115-5CD3-BD4C-BB1B-93AFEC4CC27B}" type="pres">
      <dgm:prSet presAssocID="{9EF4BAEE-DDA5-0547-84A8-163A4550BEFA}" presName="hierChild4" presStyleCnt="0"/>
      <dgm:spPr/>
    </dgm:pt>
    <dgm:pt modelId="{EB961A26-6B48-164C-B8B3-FC05F0DCF9AD}" type="pres">
      <dgm:prSet presAssocID="{9EF4BAEE-DDA5-0547-84A8-163A4550BEFA}" presName="hierChild5" presStyleCnt="0"/>
      <dgm:spPr/>
    </dgm:pt>
    <dgm:pt modelId="{A08C8914-FE2A-C14C-BC71-D9992CDBF8A5}" type="pres">
      <dgm:prSet presAssocID="{F701FC15-2C81-3B42-A0FE-9B4BE22F2BD8}" presName="Name37" presStyleLbl="parChTrans1D2" presStyleIdx="1" presStyleCnt="5"/>
      <dgm:spPr/>
    </dgm:pt>
    <dgm:pt modelId="{3F297DC1-C0DF-0F48-ACAA-C40AE7414AD1}" type="pres">
      <dgm:prSet presAssocID="{FC6C7AFA-98D1-6A46-9DD2-9872E10473F5}" presName="hierRoot2" presStyleCnt="0">
        <dgm:presLayoutVars>
          <dgm:hierBranch val="init"/>
        </dgm:presLayoutVars>
      </dgm:prSet>
      <dgm:spPr/>
    </dgm:pt>
    <dgm:pt modelId="{1420696C-BDB9-6645-8264-C569B1D11CED}" type="pres">
      <dgm:prSet presAssocID="{FC6C7AFA-98D1-6A46-9DD2-9872E10473F5}" presName="rootComposite" presStyleCnt="0"/>
      <dgm:spPr/>
    </dgm:pt>
    <dgm:pt modelId="{AA75E00E-87A4-3D44-B623-9A1AD98F9098}" type="pres">
      <dgm:prSet presAssocID="{FC6C7AFA-98D1-6A46-9DD2-9872E10473F5}" presName="rootText" presStyleLbl="node2" presStyleIdx="1" presStyleCnt="5">
        <dgm:presLayoutVars>
          <dgm:chPref val="3"/>
        </dgm:presLayoutVars>
      </dgm:prSet>
      <dgm:spPr/>
    </dgm:pt>
    <dgm:pt modelId="{50BDE662-59D0-FD41-899B-5AB36F1582CF}" type="pres">
      <dgm:prSet presAssocID="{FC6C7AFA-98D1-6A46-9DD2-9872E10473F5}" presName="rootConnector" presStyleLbl="node2" presStyleIdx="1" presStyleCnt="5"/>
      <dgm:spPr/>
    </dgm:pt>
    <dgm:pt modelId="{6716FC39-939C-B644-9997-F470D283B845}" type="pres">
      <dgm:prSet presAssocID="{FC6C7AFA-98D1-6A46-9DD2-9872E10473F5}" presName="hierChild4" presStyleCnt="0"/>
      <dgm:spPr/>
    </dgm:pt>
    <dgm:pt modelId="{1CC2B5C6-0B5C-0F4C-8C0C-FA5CAFF3D953}" type="pres">
      <dgm:prSet presAssocID="{FC6C7AFA-98D1-6A46-9DD2-9872E10473F5}" presName="hierChild5" presStyleCnt="0"/>
      <dgm:spPr/>
    </dgm:pt>
    <dgm:pt modelId="{6FEA164F-4566-454F-9D98-EADE742ED2EF}" type="pres">
      <dgm:prSet presAssocID="{36538C42-8F7D-334E-8A50-F163C8868D74}" presName="Name37" presStyleLbl="parChTrans1D2" presStyleIdx="2" presStyleCnt="5"/>
      <dgm:spPr/>
    </dgm:pt>
    <dgm:pt modelId="{B31A4963-4439-2748-B26D-C201621B404F}" type="pres">
      <dgm:prSet presAssocID="{D7A7B767-9D88-ED4C-BBDB-DCA3D0BE0BF1}" presName="hierRoot2" presStyleCnt="0">
        <dgm:presLayoutVars>
          <dgm:hierBranch val="init"/>
        </dgm:presLayoutVars>
      </dgm:prSet>
      <dgm:spPr/>
    </dgm:pt>
    <dgm:pt modelId="{B0557C19-F20B-124D-8295-43819FD4D9A2}" type="pres">
      <dgm:prSet presAssocID="{D7A7B767-9D88-ED4C-BBDB-DCA3D0BE0BF1}" presName="rootComposite" presStyleCnt="0"/>
      <dgm:spPr/>
    </dgm:pt>
    <dgm:pt modelId="{8B8D58D6-3260-C947-A70A-CC4921FE7543}" type="pres">
      <dgm:prSet presAssocID="{D7A7B767-9D88-ED4C-BBDB-DCA3D0BE0BF1}" presName="rootText" presStyleLbl="node2" presStyleIdx="2" presStyleCnt="5">
        <dgm:presLayoutVars>
          <dgm:chPref val="3"/>
        </dgm:presLayoutVars>
      </dgm:prSet>
      <dgm:spPr/>
    </dgm:pt>
    <dgm:pt modelId="{7B732CC0-3AC9-E049-A790-3AE75625C311}" type="pres">
      <dgm:prSet presAssocID="{D7A7B767-9D88-ED4C-BBDB-DCA3D0BE0BF1}" presName="rootConnector" presStyleLbl="node2" presStyleIdx="2" presStyleCnt="5"/>
      <dgm:spPr/>
    </dgm:pt>
    <dgm:pt modelId="{06212736-123B-074E-BBA7-050E9421DBC2}" type="pres">
      <dgm:prSet presAssocID="{D7A7B767-9D88-ED4C-BBDB-DCA3D0BE0BF1}" presName="hierChild4" presStyleCnt="0"/>
      <dgm:spPr/>
    </dgm:pt>
    <dgm:pt modelId="{0114746F-1A93-4345-B3EC-FC7C9428A289}" type="pres">
      <dgm:prSet presAssocID="{D7A7B767-9D88-ED4C-BBDB-DCA3D0BE0BF1}" presName="hierChild5" presStyleCnt="0"/>
      <dgm:spPr/>
    </dgm:pt>
    <dgm:pt modelId="{32E7B623-CCE5-C248-8708-AF136B56CF0E}" type="pres">
      <dgm:prSet presAssocID="{2F13B76E-A3BE-F54E-9271-C61CFE6835B3}" presName="Name37" presStyleLbl="parChTrans1D2" presStyleIdx="3" presStyleCnt="5"/>
      <dgm:spPr/>
    </dgm:pt>
    <dgm:pt modelId="{D2352E33-963A-F84C-9365-A71EB1EEC24A}" type="pres">
      <dgm:prSet presAssocID="{2582B854-17BC-F942-893D-A463D553C989}" presName="hierRoot2" presStyleCnt="0">
        <dgm:presLayoutVars>
          <dgm:hierBranch val="init"/>
        </dgm:presLayoutVars>
      </dgm:prSet>
      <dgm:spPr/>
    </dgm:pt>
    <dgm:pt modelId="{2D0E7B8C-3878-E74E-9CC0-C527C3F85F27}" type="pres">
      <dgm:prSet presAssocID="{2582B854-17BC-F942-893D-A463D553C989}" presName="rootComposite" presStyleCnt="0"/>
      <dgm:spPr/>
    </dgm:pt>
    <dgm:pt modelId="{A014FEEB-745E-9A4B-B9FA-4ED6AA6092BC}" type="pres">
      <dgm:prSet presAssocID="{2582B854-17BC-F942-893D-A463D553C989}" presName="rootText" presStyleLbl="node2" presStyleIdx="3" presStyleCnt="5">
        <dgm:presLayoutVars>
          <dgm:chPref val="3"/>
        </dgm:presLayoutVars>
      </dgm:prSet>
      <dgm:spPr/>
    </dgm:pt>
    <dgm:pt modelId="{C810E304-A24D-B947-8DEA-85F0E712221C}" type="pres">
      <dgm:prSet presAssocID="{2582B854-17BC-F942-893D-A463D553C989}" presName="rootConnector" presStyleLbl="node2" presStyleIdx="3" presStyleCnt="5"/>
      <dgm:spPr/>
    </dgm:pt>
    <dgm:pt modelId="{D42F8E23-DB84-BC46-A2AA-EDCF6A7FF35C}" type="pres">
      <dgm:prSet presAssocID="{2582B854-17BC-F942-893D-A463D553C989}" presName="hierChild4" presStyleCnt="0"/>
      <dgm:spPr/>
    </dgm:pt>
    <dgm:pt modelId="{C028B782-4B68-214D-B03F-D0095A143C79}" type="pres">
      <dgm:prSet presAssocID="{2582B854-17BC-F942-893D-A463D553C989}" presName="hierChild5" presStyleCnt="0"/>
      <dgm:spPr/>
    </dgm:pt>
    <dgm:pt modelId="{B9B8E6C6-19EC-D249-AFA8-29CBFCB17E7D}" type="pres">
      <dgm:prSet presAssocID="{7473C8F1-CBAD-2B46-BB9A-41D006671AFB}" presName="Name37" presStyleLbl="parChTrans1D2" presStyleIdx="4" presStyleCnt="5"/>
      <dgm:spPr/>
    </dgm:pt>
    <dgm:pt modelId="{2E163C38-C264-BD4E-B02A-7FF06C32BEC6}" type="pres">
      <dgm:prSet presAssocID="{8EAE7EBC-04AB-F24A-B80F-FF95BFB17986}" presName="hierRoot2" presStyleCnt="0">
        <dgm:presLayoutVars>
          <dgm:hierBranch val="init"/>
        </dgm:presLayoutVars>
      </dgm:prSet>
      <dgm:spPr/>
    </dgm:pt>
    <dgm:pt modelId="{343DE918-53C0-1647-9C84-566129E497F5}" type="pres">
      <dgm:prSet presAssocID="{8EAE7EBC-04AB-F24A-B80F-FF95BFB17986}" presName="rootComposite" presStyleCnt="0"/>
      <dgm:spPr/>
    </dgm:pt>
    <dgm:pt modelId="{7D9A9435-4794-904E-B187-EBAA702B2F25}" type="pres">
      <dgm:prSet presAssocID="{8EAE7EBC-04AB-F24A-B80F-FF95BFB17986}" presName="rootText" presStyleLbl="node2" presStyleIdx="4" presStyleCnt="5">
        <dgm:presLayoutVars>
          <dgm:chPref val="3"/>
        </dgm:presLayoutVars>
      </dgm:prSet>
      <dgm:spPr/>
    </dgm:pt>
    <dgm:pt modelId="{34BE715D-500A-BE49-BC1B-FED9BA960011}" type="pres">
      <dgm:prSet presAssocID="{8EAE7EBC-04AB-F24A-B80F-FF95BFB17986}" presName="rootConnector" presStyleLbl="node2" presStyleIdx="4" presStyleCnt="5"/>
      <dgm:spPr/>
    </dgm:pt>
    <dgm:pt modelId="{9A42C0E3-B840-7B42-B7FF-B0BA6DE9D526}" type="pres">
      <dgm:prSet presAssocID="{8EAE7EBC-04AB-F24A-B80F-FF95BFB17986}" presName="hierChild4" presStyleCnt="0"/>
      <dgm:spPr/>
    </dgm:pt>
    <dgm:pt modelId="{88F84B9B-CFBD-2B4C-99EB-8A50BE3A8BD8}" type="pres">
      <dgm:prSet presAssocID="{2B177EB0-F88D-D342-AEE7-4615130F2F8F}" presName="Name37" presStyleLbl="parChTrans1D3" presStyleIdx="0" presStyleCnt="1"/>
      <dgm:spPr/>
    </dgm:pt>
    <dgm:pt modelId="{22C2A6FB-95D1-2448-946F-010439FA71CA}" type="pres">
      <dgm:prSet presAssocID="{1A6952FD-6328-6547-A3D9-C8086BBE678F}" presName="hierRoot2" presStyleCnt="0">
        <dgm:presLayoutVars>
          <dgm:hierBranch val="init"/>
        </dgm:presLayoutVars>
      </dgm:prSet>
      <dgm:spPr/>
    </dgm:pt>
    <dgm:pt modelId="{15C5123E-3166-2E4A-97BB-DE0E7C97741C}" type="pres">
      <dgm:prSet presAssocID="{1A6952FD-6328-6547-A3D9-C8086BBE678F}" presName="rootComposite" presStyleCnt="0"/>
      <dgm:spPr/>
    </dgm:pt>
    <dgm:pt modelId="{A29AD82E-0660-F649-8C73-5FE1FF288EE7}" type="pres">
      <dgm:prSet presAssocID="{1A6952FD-6328-6547-A3D9-C8086BBE678F}" presName="rootText" presStyleLbl="node3" presStyleIdx="0" presStyleCnt="1">
        <dgm:presLayoutVars>
          <dgm:chPref val="3"/>
        </dgm:presLayoutVars>
      </dgm:prSet>
      <dgm:spPr/>
    </dgm:pt>
    <dgm:pt modelId="{87394589-1BEB-9F43-A82C-7D275E2B167F}" type="pres">
      <dgm:prSet presAssocID="{1A6952FD-6328-6547-A3D9-C8086BBE678F}" presName="rootConnector" presStyleLbl="node3" presStyleIdx="0" presStyleCnt="1"/>
      <dgm:spPr/>
    </dgm:pt>
    <dgm:pt modelId="{54AA3BCD-4C13-F044-B1E7-2CE92A21A6EA}" type="pres">
      <dgm:prSet presAssocID="{1A6952FD-6328-6547-A3D9-C8086BBE678F}" presName="hierChild4" presStyleCnt="0"/>
      <dgm:spPr/>
    </dgm:pt>
    <dgm:pt modelId="{EF8FFB6C-3D47-C74A-8A7C-B8488EFF1B3B}" type="pres">
      <dgm:prSet presAssocID="{1A6952FD-6328-6547-A3D9-C8086BBE678F}" presName="hierChild5" presStyleCnt="0"/>
      <dgm:spPr/>
    </dgm:pt>
    <dgm:pt modelId="{8833089C-F0FD-7140-9B6B-6AE488DE86F8}" type="pres">
      <dgm:prSet presAssocID="{8EAE7EBC-04AB-F24A-B80F-FF95BFB17986}" presName="hierChild5" presStyleCnt="0"/>
      <dgm:spPr/>
    </dgm:pt>
    <dgm:pt modelId="{C1F32162-14B0-794A-A3C8-352B38368E33}" type="pres">
      <dgm:prSet presAssocID="{2E0EFDD0-ACD9-8B49-961B-F66687D5F465}" presName="hierChild3" presStyleCnt="0"/>
      <dgm:spPr/>
    </dgm:pt>
  </dgm:ptLst>
  <dgm:cxnLst>
    <dgm:cxn modelId="{CA211107-031A-1348-BA7F-EAFD1BF6C10C}" srcId="{2E0EFDD0-ACD9-8B49-961B-F66687D5F465}" destId="{2582B854-17BC-F942-893D-A463D553C989}" srcOrd="3" destOrd="0" parTransId="{2F13B76E-A3BE-F54E-9271-C61CFE6835B3}" sibTransId="{69CCC0A3-5B89-CA47-8C25-87E5D927AC8B}"/>
    <dgm:cxn modelId="{4346992C-71D9-C84F-B163-8E6BF8C08036}" srcId="{8EAE7EBC-04AB-F24A-B80F-FF95BFB17986}" destId="{1A6952FD-6328-6547-A3D9-C8086BBE678F}" srcOrd="0" destOrd="0" parTransId="{2B177EB0-F88D-D342-AEE7-4615130F2F8F}" sibTransId="{7577D188-A3BB-7144-8A17-6C10DD3B602E}"/>
    <dgm:cxn modelId="{D65A9E37-C9E9-604D-BC8B-E9C525AFC938}" srcId="{2E0EFDD0-ACD9-8B49-961B-F66687D5F465}" destId="{9EF4BAEE-DDA5-0547-84A8-163A4550BEFA}" srcOrd="0" destOrd="0" parTransId="{204D0928-BABF-BE4D-A757-0206D991012C}" sibTransId="{FF911E85-AA18-084C-B5A5-05DFD5F3B9D8}"/>
    <dgm:cxn modelId="{5859C340-E4D2-C14C-9F7C-79284E644E6F}" type="presOf" srcId="{1A6952FD-6328-6547-A3D9-C8086BBE678F}" destId="{87394589-1BEB-9F43-A82C-7D275E2B167F}" srcOrd="1" destOrd="0" presId="urn:microsoft.com/office/officeart/2005/8/layout/orgChart1"/>
    <dgm:cxn modelId="{A1983D62-8EC2-8A40-8E0F-4B77D6D859CC}" type="presOf" srcId="{2B177EB0-F88D-D342-AEE7-4615130F2F8F}" destId="{88F84B9B-CFBD-2B4C-99EB-8A50BE3A8BD8}" srcOrd="0" destOrd="0" presId="urn:microsoft.com/office/officeart/2005/8/layout/orgChart1"/>
    <dgm:cxn modelId="{B7021B44-AB39-7D46-BFCB-FC3258A6E12F}" type="presOf" srcId="{2582B854-17BC-F942-893D-A463D553C989}" destId="{C810E304-A24D-B947-8DEA-85F0E712221C}" srcOrd="1" destOrd="0" presId="urn:microsoft.com/office/officeart/2005/8/layout/orgChart1"/>
    <dgm:cxn modelId="{57E22065-114D-094A-8EFA-32AD2BE013FB}" type="presOf" srcId="{FC6C7AFA-98D1-6A46-9DD2-9872E10473F5}" destId="{AA75E00E-87A4-3D44-B623-9A1AD98F9098}" srcOrd="0" destOrd="0" presId="urn:microsoft.com/office/officeart/2005/8/layout/orgChart1"/>
    <dgm:cxn modelId="{B729574B-3D48-4244-8ED0-507A226AE255}" srcId="{2E0EFDD0-ACD9-8B49-961B-F66687D5F465}" destId="{8EAE7EBC-04AB-F24A-B80F-FF95BFB17986}" srcOrd="4" destOrd="0" parTransId="{7473C8F1-CBAD-2B46-BB9A-41D006671AFB}" sibTransId="{BFC3B215-7E03-BB4D-8644-EA933EB140F2}"/>
    <dgm:cxn modelId="{CF48C56F-CC6E-3146-8A04-2BC1B50EAF40}" type="presOf" srcId="{8EAE7EBC-04AB-F24A-B80F-FF95BFB17986}" destId="{7D9A9435-4794-904E-B187-EBAA702B2F25}" srcOrd="0" destOrd="0" presId="urn:microsoft.com/office/officeart/2005/8/layout/orgChart1"/>
    <dgm:cxn modelId="{DF782172-A91B-8B4E-9ED5-69772E3CA84E}" type="presOf" srcId="{D7A7B767-9D88-ED4C-BBDB-DCA3D0BE0BF1}" destId="{7B732CC0-3AC9-E049-A790-3AE75625C311}" srcOrd="1" destOrd="0" presId="urn:microsoft.com/office/officeart/2005/8/layout/orgChart1"/>
    <dgm:cxn modelId="{38092C72-58DA-5546-B649-D6D0BE186AF3}" type="presOf" srcId="{2582B854-17BC-F942-893D-A463D553C989}" destId="{A014FEEB-745E-9A4B-B9FA-4ED6AA6092BC}" srcOrd="0" destOrd="0" presId="urn:microsoft.com/office/officeart/2005/8/layout/orgChart1"/>
    <dgm:cxn modelId="{0A4FC256-C5FC-3445-8B8A-569DAA577A2D}" type="presOf" srcId="{1A6952FD-6328-6547-A3D9-C8086BBE678F}" destId="{A29AD82E-0660-F649-8C73-5FE1FF288EE7}" srcOrd="0" destOrd="0" presId="urn:microsoft.com/office/officeart/2005/8/layout/orgChart1"/>
    <dgm:cxn modelId="{2F289D79-2CF0-2A44-A404-3D98249DD2BA}" srcId="{2E0EFDD0-ACD9-8B49-961B-F66687D5F465}" destId="{D7A7B767-9D88-ED4C-BBDB-DCA3D0BE0BF1}" srcOrd="2" destOrd="0" parTransId="{36538C42-8F7D-334E-8A50-F163C8868D74}" sibTransId="{9E62E086-C9BF-1647-AF37-427E6B4D4CA7}"/>
    <dgm:cxn modelId="{78E8C67D-9A26-B042-872B-F59852612312}" type="presOf" srcId="{FC6C7AFA-98D1-6A46-9DD2-9872E10473F5}" destId="{50BDE662-59D0-FD41-899B-5AB36F1582CF}" srcOrd="1" destOrd="0" presId="urn:microsoft.com/office/officeart/2005/8/layout/orgChart1"/>
    <dgm:cxn modelId="{25A0647F-2B03-0F4F-BE00-357DCF56D056}" srcId="{7959FA63-767E-F849-9BC9-A5654DDF7AA3}" destId="{2E0EFDD0-ACD9-8B49-961B-F66687D5F465}" srcOrd="0" destOrd="0" parTransId="{B11743E8-113A-5646-9B24-7D090105B5F1}" sibTransId="{F6DE761E-98AC-6546-BD6D-18E4AA297C0D}"/>
    <dgm:cxn modelId="{F6B1A482-F12D-2841-B8BD-944948797C02}" type="presOf" srcId="{9EF4BAEE-DDA5-0547-84A8-163A4550BEFA}" destId="{AA429499-77E6-6843-A54B-C90FA2188BF8}" srcOrd="1" destOrd="0" presId="urn:microsoft.com/office/officeart/2005/8/layout/orgChart1"/>
    <dgm:cxn modelId="{1E217793-E437-D240-9321-525465CC4915}" type="presOf" srcId="{2E0EFDD0-ACD9-8B49-961B-F66687D5F465}" destId="{7BE10BBE-E01B-AB4E-B539-82250787785E}" srcOrd="0" destOrd="0" presId="urn:microsoft.com/office/officeart/2005/8/layout/orgChart1"/>
    <dgm:cxn modelId="{0C6AB5AA-A5B0-7541-B69A-CB2FD6F17243}" type="presOf" srcId="{204D0928-BABF-BE4D-A757-0206D991012C}" destId="{B8E042B8-D622-6547-B66F-689B920AA259}" srcOrd="0" destOrd="0" presId="urn:microsoft.com/office/officeart/2005/8/layout/orgChart1"/>
    <dgm:cxn modelId="{21E715E6-223D-E544-895A-27890DB87017}" type="presOf" srcId="{9EF4BAEE-DDA5-0547-84A8-163A4550BEFA}" destId="{BAB03825-B188-CF4E-BCBC-CBA1BCBFCDA4}" srcOrd="0" destOrd="0" presId="urn:microsoft.com/office/officeart/2005/8/layout/orgChart1"/>
    <dgm:cxn modelId="{1DABE0E8-1EE9-C644-B0B9-83CA5DAAFDD7}" type="presOf" srcId="{8EAE7EBC-04AB-F24A-B80F-FF95BFB17986}" destId="{34BE715D-500A-BE49-BC1B-FED9BA960011}" srcOrd="1" destOrd="0" presId="urn:microsoft.com/office/officeart/2005/8/layout/orgChart1"/>
    <dgm:cxn modelId="{B4F00FF2-7738-EC42-89D4-1277F4AF0C08}" type="presOf" srcId="{36538C42-8F7D-334E-8A50-F163C8868D74}" destId="{6FEA164F-4566-454F-9D98-EADE742ED2EF}" srcOrd="0" destOrd="0" presId="urn:microsoft.com/office/officeart/2005/8/layout/orgChart1"/>
    <dgm:cxn modelId="{FC1735F2-2AC4-344E-BF91-BE30EAA8A334}" srcId="{2E0EFDD0-ACD9-8B49-961B-F66687D5F465}" destId="{FC6C7AFA-98D1-6A46-9DD2-9872E10473F5}" srcOrd="1" destOrd="0" parTransId="{F701FC15-2C81-3B42-A0FE-9B4BE22F2BD8}" sibTransId="{981CFEC0-83F3-0649-A3E6-40AC86BB14B7}"/>
    <dgm:cxn modelId="{D4BB6BF2-DBD7-4D4D-9310-92E85275D5A0}" type="presOf" srcId="{2F13B76E-A3BE-F54E-9271-C61CFE6835B3}" destId="{32E7B623-CCE5-C248-8708-AF136B56CF0E}" srcOrd="0" destOrd="0" presId="urn:microsoft.com/office/officeart/2005/8/layout/orgChart1"/>
    <dgm:cxn modelId="{004473F3-79FC-1344-8B42-C27E1F631083}" type="presOf" srcId="{F701FC15-2C81-3B42-A0FE-9B4BE22F2BD8}" destId="{A08C8914-FE2A-C14C-BC71-D9992CDBF8A5}" srcOrd="0" destOrd="0" presId="urn:microsoft.com/office/officeart/2005/8/layout/orgChart1"/>
    <dgm:cxn modelId="{21F76CF8-03A6-E94B-868D-24D70A43D158}" type="presOf" srcId="{7959FA63-767E-F849-9BC9-A5654DDF7AA3}" destId="{A3D4B0CB-784C-5149-AC16-2D4370FCB9AE}" srcOrd="0" destOrd="0" presId="urn:microsoft.com/office/officeart/2005/8/layout/orgChart1"/>
    <dgm:cxn modelId="{BFC41FF9-E26D-4344-AF11-53C3C6C0C533}" type="presOf" srcId="{7473C8F1-CBAD-2B46-BB9A-41D006671AFB}" destId="{B9B8E6C6-19EC-D249-AFA8-29CBFCB17E7D}" srcOrd="0" destOrd="0" presId="urn:microsoft.com/office/officeart/2005/8/layout/orgChart1"/>
    <dgm:cxn modelId="{CBD4A3FA-B130-BA4E-83EF-0A7F5654193F}" type="presOf" srcId="{2E0EFDD0-ACD9-8B49-961B-F66687D5F465}" destId="{896F92F8-D91C-E540-BF2F-0B593A426CCD}" srcOrd="1" destOrd="0" presId="urn:microsoft.com/office/officeart/2005/8/layout/orgChart1"/>
    <dgm:cxn modelId="{5A56C6FF-5BF7-1B4D-B53B-C921EA240CE5}" type="presOf" srcId="{D7A7B767-9D88-ED4C-BBDB-DCA3D0BE0BF1}" destId="{8B8D58D6-3260-C947-A70A-CC4921FE7543}" srcOrd="0" destOrd="0" presId="urn:microsoft.com/office/officeart/2005/8/layout/orgChart1"/>
    <dgm:cxn modelId="{2D0D3388-7FCA-B14B-995E-419E500B53E5}" type="presParOf" srcId="{A3D4B0CB-784C-5149-AC16-2D4370FCB9AE}" destId="{A81B33B2-6517-BC48-BDF0-F70EFD8D2C65}" srcOrd="0" destOrd="0" presId="urn:microsoft.com/office/officeart/2005/8/layout/orgChart1"/>
    <dgm:cxn modelId="{B6B09F6F-4F78-A04E-BD29-66661F4CAC67}" type="presParOf" srcId="{A81B33B2-6517-BC48-BDF0-F70EFD8D2C65}" destId="{4BEEE17D-C29F-BC4A-A8FF-A899767E8C9D}" srcOrd="0" destOrd="0" presId="urn:microsoft.com/office/officeart/2005/8/layout/orgChart1"/>
    <dgm:cxn modelId="{6D9353D8-5F45-9143-B784-DC2A6EC946D4}" type="presParOf" srcId="{4BEEE17D-C29F-BC4A-A8FF-A899767E8C9D}" destId="{7BE10BBE-E01B-AB4E-B539-82250787785E}" srcOrd="0" destOrd="0" presId="urn:microsoft.com/office/officeart/2005/8/layout/orgChart1"/>
    <dgm:cxn modelId="{F48DA66C-1422-5C48-846B-8A932C127BE6}" type="presParOf" srcId="{4BEEE17D-C29F-BC4A-A8FF-A899767E8C9D}" destId="{896F92F8-D91C-E540-BF2F-0B593A426CCD}" srcOrd="1" destOrd="0" presId="urn:microsoft.com/office/officeart/2005/8/layout/orgChart1"/>
    <dgm:cxn modelId="{D9D13C2C-7A57-C646-85F1-F2AF26B828AE}" type="presParOf" srcId="{A81B33B2-6517-BC48-BDF0-F70EFD8D2C65}" destId="{7F7052AE-EB0C-8547-957D-F646B7F2E341}" srcOrd="1" destOrd="0" presId="urn:microsoft.com/office/officeart/2005/8/layout/orgChart1"/>
    <dgm:cxn modelId="{46CECF75-0DA6-CF46-A143-257B959A2202}" type="presParOf" srcId="{7F7052AE-EB0C-8547-957D-F646B7F2E341}" destId="{B8E042B8-D622-6547-B66F-689B920AA259}" srcOrd="0" destOrd="0" presId="urn:microsoft.com/office/officeart/2005/8/layout/orgChart1"/>
    <dgm:cxn modelId="{F91FE5AA-843B-2040-899E-8904123129AF}" type="presParOf" srcId="{7F7052AE-EB0C-8547-957D-F646B7F2E341}" destId="{F6A46054-8FEF-B04B-B987-3E182E6489C4}" srcOrd="1" destOrd="0" presId="urn:microsoft.com/office/officeart/2005/8/layout/orgChart1"/>
    <dgm:cxn modelId="{93006517-5D32-D84B-8E29-40D67BEEA5F6}" type="presParOf" srcId="{F6A46054-8FEF-B04B-B987-3E182E6489C4}" destId="{BC4C34B3-8CCD-3F47-BE96-1196A1F4AA8C}" srcOrd="0" destOrd="0" presId="urn:microsoft.com/office/officeart/2005/8/layout/orgChart1"/>
    <dgm:cxn modelId="{1BD21712-AFFD-514A-9A37-04A2A2DA9DC2}" type="presParOf" srcId="{BC4C34B3-8CCD-3F47-BE96-1196A1F4AA8C}" destId="{BAB03825-B188-CF4E-BCBC-CBA1BCBFCDA4}" srcOrd="0" destOrd="0" presId="urn:microsoft.com/office/officeart/2005/8/layout/orgChart1"/>
    <dgm:cxn modelId="{68D1E756-A8C2-444E-AD68-948542CCA8F6}" type="presParOf" srcId="{BC4C34B3-8CCD-3F47-BE96-1196A1F4AA8C}" destId="{AA429499-77E6-6843-A54B-C90FA2188BF8}" srcOrd="1" destOrd="0" presId="urn:microsoft.com/office/officeart/2005/8/layout/orgChart1"/>
    <dgm:cxn modelId="{C63751BF-146A-3846-9F85-B50D5259801B}" type="presParOf" srcId="{F6A46054-8FEF-B04B-B987-3E182E6489C4}" destId="{76614115-5CD3-BD4C-BB1B-93AFEC4CC27B}" srcOrd="1" destOrd="0" presId="urn:microsoft.com/office/officeart/2005/8/layout/orgChart1"/>
    <dgm:cxn modelId="{06E6ADA7-7C2D-424A-859D-25595450A193}" type="presParOf" srcId="{F6A46054-8FEF-B04B-B987-3E182E6489C4}" destId="{EB961A26-6B48-164C-B8B3-FC05F0DCF9AD}" srcOrd="2" destOrd="0" presId="urn:microsoft.com/office/officeart/2005/8/layout/orgChart1"/>
    <dgm:cxn modelId="{4068E858-D944-634E-BABA-E19909CDBDEB}" type="presParOf" srcId="{7F7052AE-EB0C-8547-957D-F646B7F2E341}" destId="{A08C8914-FE2A-C14C-BC71-D9992CDBF8A5}" srcOrd="2" destOrd="0" presId="urn:microsoft.com/office/officeart/2005/8/layout/orgChart1"/>
    <dgm:cxn modelId="{D1383EA3-22CE-C64F-8712-02DB2F8CE068}" type="presParOf" srcId="{7F7052AE-EB0C-8547-957D-F646B7F2E341}" destId="{3F297DC1-C0DF-0F48-ACAA-C40AE7414AD1}" srcOrd="3" destOrd="0" presId="urn:microsoft.com/office/officeart/2005/8/layout/orgChart1"/>
    <dgm:cxn modelId="{2396EDBB-1BD2-C64C-A34E-878106142609}" type="presParOf" srcId="{3F297DC1-C0DF-0F48-ACAA-C40AE7414AD1}" destId="{1420696C-BDB9-6645-8264-C569B1D11CED}" srcOrd="0" destOrd="0" presId="urn:microsoft.com/office/officeart/2005/8/layout/orgChart1"/>
    <dgm:cxn modelId="{A5D63585-2988-BA4C-BD77-10C526DEF485}" type="presParOf" srcId="{1420696C-BDB9-6645-8264-C569B1D11CED}" destId="{AA75E00E-87A4-3D44-B623-9A1AD98F9098}" srcOrd="0" destOrd="0" presId="urn:microsoft.com/office/officeart/2005/8/layout/orgChart1"/>
    <dgm:cxn modelId="{BADDA896-1D1D-4449-94AA-FE2049A61E5E}" type="presParOf" srcId="{1420696C-BDB9-6645-8264-C569B1D11CED}" destId="{50BDE662-59D0-FD41-899B-5AB36F1582CF}" srcOrd="1" destOrd="0" presId="urn:microsoft.com/office/officeart/2005/8/layout/orgChart1"/>
    <dgm:cxn modelId="{BB24556E-E8C8-3045-9896-EE7822865FBA}" type="presParOf" srcId="{3F297DC1-C0DF-0F48-ACAA-C40AE7414AD1}" destId="{6716FC39-939C-B644-9997-F470D283B845}" srcOrd="1" destOrd="0" presId="urn:microsoft.com/office/officeart/2005/8/layout/orgChart1"/>
    <dgm:cxn modelId="{E35CAFBD-EDD0-C64A-A85C-0C347889724E}" type="presParOf" srcId="{3F297DC1-C0DF-0F48-ACAA-C40AE7414AD1}" destId="{1CC2B5C6-0B5C-0F4C-8C0C-FA5CAFF3D953}" srcOrd="2" destOrd="0" presId="urn:microsoft.com/office/officeart/2005/8/layout/orgChart1"/>
    <dgm:cxn modelId="{8003F182-2952-8441-8536-C6E4037B100C}" type="presParOf" srcId="{7F7052AE-EB0C-8547-957D-F646B7F2E341}" destId="{6FEA164F-4566-454F-9D98-EADE742ED2EF}" srcOrd="4" destOrd="0" presId="urn:microsoft.com/office/officeart/2005/8/layout/orgChart1"/>
    <dgm:cxn modelId="{C38B0A88-F074-7C48-B1CF-642852971F56}" type="presParOf" srcId="{7F7052AE-EB0C-8547-957D-F646B7F2E341}" destId="{B31A4963-4439-2748-B26D-C201621B404F}" srcOrd="5" destOrd="0" presId="urn:microsoft.com/office/officeart/2005/8/layout/orgChart1"/>
    <dgm:cxn modelId="{81BE4836-1023-B240-8202-EC32163A474B}" type="presParOf" srcId="{B31A4963-4439-2748-B26D-C201621B404F}" destId="{B0557C19-F20B-124D-8295-43819FD4D9A2}" srcOrd="0" destOrd="0" presId="urn:microsoft.com/office/officeart/2005/8/layout/orgChart1"/>
    <dgm:cxn modelId="{42789F3C-015E-9146-96AA-C6783E197526}" type="presParOf" srcId="{B0557C19-F20B-124D-8295-43819FD4D9A2}" destId="{8B8D58D6-3260-C947-A70A-CC4921FE7543}" srcOrd="0" destOrd="0" presId="urn:microsoft.com/office/officeart/2005/8/layout/orgChart1"/>
    <dgm:cxn modelId="{BC13AB08-DC93-AF43-85A3-A3BB985A584F}" type="presParOf" srcId="{B0557C19-F20B-124D-8295-43819FD4D9A2}" destId="{7B732CC0-3AC9-E049-A790-3AE75625C311}" srcOrd="1" destOrd="0" presId="urn:microsoft.com/office/officeart/2005/8/layout/orgChart1"/>
    <dgm:cxn modelId="{D59A0CDE-81FF-484D-8FC3-7F3084B41F95}" type="presParOf" srcId="{B31A4963-4439-2748-B26D-C201621B404F}" destId="{06212736-123B-074E-BBA7-050E9421DBC2}" srcOrd="1" destOrd="0" presId="urn:microsoft.com/office/officeart/2005/8/layout/orgChart1"/>
    <dgm:cxn modelId="{7858DE66-5251-384D-9EDE-7A689596987C}" type="presParOf" srcId="{B31A4963-4439-2748-B26D-C201621B404F}" destId="{0114746F-1A93-4345-B3EC-FC7C9428A289}" srcOrd="2" destOrd="0" presId="urn:microsoft.com/office/officeart/2005/8/layout/orgChart1"/>
    <dgm:cxn modelId="{D57BD846-D89E-8A4D-B458-7D77F99D1BD8}" type="presParOf" srcId="{7F7052AE-EB0C-8547-957D-F646B7F2E341}" destId="{32E7B623-CCE5-C248-8708-AF136B56CF0E}" srcOrd="6" destOrd="0" presId="urn:microsoft.com/office/officeart/2005/8/layout/orgChart1"/>
    <dgm:cxn modelId="{B389AEB2-F2A8-EC43-9209-410D47AA3587}" type="presParOf" srcId="{7F7052AE-EB0C-8547-957D-F646B7F2E341}" destId="{D2352E33-963A-F84C-9365-A71EB1EEC24A}" srcOrd="7" destOrd="0" presId="urn:microsoft.com/office/officeart/2005/8/layout/orgChart1"/>
    <dgm:cxn modelId="{C50C7C6E-0431-E944-B761-B58B1ABDC1CA}" type="presParOf" srcId="{D2352E33-963A-F84C-9365-A71EB1EEC24A}" destId="{2D0E7B8C-3878-E74E-9CC0-C527C3F85F27}" srcOrd="0" destOrd="0" presId="urn:microsoft.com/office/officeart/2005/8/layout/orgChart1"/>
    <dgm:cxn modelId="{C9229DED-D40F-8441-B15F-32695D7DFBF3}" type="presParOf" srcId="{2D0E7B8C-3878-E74E-9CC0-C527C3F85F27}" destId="{A014FEEB-745E-9A4B-B9FA-4ED6AA6092BC}" srcOrd="0" destOrd="0" presId="urn:microsoft.com/office/officeart/2005/8/layout/orgChart1"/>
    <dgm:cxn modelId="{C19DC414-73AB-C34B-BF79-F3FE96D3D6F3}" type="presParOf" srcId="{2D0E7B8C-3878-E74E-9CC0-C527C3F85F27}" destId="{C810E304-A24D-B947-8DEA-85F0E712221C}" srcOrd="1" destOrd="0" presId="urn:microsoft.com/office/officeart/2005/8/layout/orgChart1"/>
    <dgm:cxn modelId="{510CCD57-BB11-2848-8F92-F7DD6D210757}" type="presParOf" srcId="{D2352E33-963A-F84C-9365-A71EB1EEC24A}" destId="{D42F8E23-DB84-BC46-A2AA-EDCF6A7FF35C}" srcOrd="1" destOrd="0" presId="urn:microsoft.com/office/officeart/2005/8/layout/orgChart1"/>
    <dgm:cxn modelId="{55003FF9-F511-E447-8D3A-FECD1EC82C25}" type="presParOf" srcId="{D2352E33-963A-F84C-9365-A71EB1EEC24A}" destId="{C028B782-4B68-214D-B03F-D0095A143C79}" srcOrd="2" destOrd="0" presId="urn:microsoft.com/office/officeart/2005/8/layout/orgChart1"/>
    <dgm:cxn modelId="{E41DC034-2818-7748-B532-2FB04828EF59}" type="presParOf" srcId="{7F7052AE-EB0C-8547-957D-F646B7F2E341}" destId="{B9B8E6C6-19EC-D249-AFA8-29CBFCB17E7D}" srcOrd="8" destOrd="0" presId="urn:microsoft.com/office/officeart/2005/8/layout/orgChart1"/>
    <dgm:cxn modelId="{C2DEE574-20B2-DA4A-ABCF-289DB6880BFA}" type="presParOf" srcId="{7F7052AE-EB0C-8547-957D-F646B7F2E341}" destId="{2E163C38-C264-BD4E-B02A-7FF06C32BEC6}" srcOrd="9" destOrd="0" presId="urn:microsoft.com/office/officeart/2005/8/layout/orgChart1"/>
    <dgm:cxn modelId="{553E3785-96DD-3D47-B71C-9E5F3C634F46}" type="presParOf" srcId="{2E163C38-C264-BD4E-B02A-7FF06C32BEC6}" destId="{343DE918-53C0-1647-9C84-566129E497F5}" srcOrd="0" destOrd="0" presId="urn:microsoft.com/office/officeart/2005/8/layout/orgChart1"/>
    <dgm:cxn modelId="{A59946BC-F21D-3E41-B1FB-7002E1F55FA1}" type="presParOf" srcId="{343DE918-53C0-1647-9C84-566129E497F5}" destId="{7D9A9435-4794-904E-B187-EBAA702B2F25}" srcOrd="0" destOrd="0" presId="urn:microsoft.com/office/officeart/2005/8/layout/orgChart1"/>
    <dgm:cxn modelId="{C47C7D9A-AFA9-D442-836D-6D18F2E7AF0E}" type="presParOf" srcId="{343DE918-53C0-1647-9C84-566129E497F5}" destId="{34BE715D-500A-BE49-BC1B-FED9BA960011}" srcOrd="1" destOrd="0" presId="urn:microsoft.com/office/officeart/2005/8/layout/orgChart1"/>
    <dgm:cxn modelId="{D00EB5AA-2BFD-B045-8E05-3E40B31ED53A}" type="presParOf" srcId="{2E163C38-C264-BD4E-B02A-7FF06C32BEC6}" destId="{9A42C0E3-B840-7B42-B7FF-B0BA6DE9D526}" srcOrd="1" destOrd="0" presId="urn:microsoft.com/office/officeart/2005/8/layout/orgChart1"/>
    <dgm:cxn modelId="{0B5FAC0F-5E5E-294E-B964-A9088B66F740}" type="presParOf" srcId="{9A42C0E3-B840-7B42-B7FF-B0BA6DE9D526}" destId="{88F84B9B-CFBD-2B4C-99EB-8A50BE3A8BD8}" srcOrd="0" destOrd="0" presId="urn:microsoft.com/office/officeart/2005/8/layout/orgChart1"/>
    <dgm:cxn modelId="{D9F1F916-633C-D64E-A654-7A567D5EBB32}" type="presParOf" srcId="{9A42C0E3-B840-7B42-B7FF-B0BA6DE9D526}" destId="{22C2A6FB-95D1-2448-946F-010439FA71CA}" srcOrd="1" destOrd="0" presId="urn:microsoft.com/office/officeart/2005/8/layout/orgChart1"/>
    <dgm:cxn modelId="{B41A77F4-63CF-1845-A63A-59434262E7F9}" type="presParOf" srcId="{22C2A6FB-95D1-2448-946F-010439FA71CA}" destId="{15C5123E-3166-2E4A-97BB-DE0E7C97741C}" srcOrd="0" destOrd="0" presId="urn:microsoft.com/office/officeart/2005/8/layout/orgChart1"/>
    <dgm:cxn modelId="{8409D154-DE49-A44F-A820-8755CEC8E076}" type="presParOf" srcId="{15C5123E-3166-2E4A-97BB-DE0E7C97741C}" destId="{A29AD82E-0660-F649-8C73-5FE1FF288EE7}" srcOrd="0" destOrd="0" presId="urn:microsoft.com/office/officeart/2005/8/layout/orgChart1"/>
    <dgm:cxn modelId="{06B6632A-5849-304A-8058-5BC6D47328BE}" type="presParOf" srcId="{15C5123E-3166-2E4A-97BB-DE0E7C97741C}" destId="{87394589-1BEB-9F43-A82C-7D275E2B167F}" srcOrd="1" destOrd="0" presId="urn:microsoft.com/office/officeart/2005/8/layout/orgChart1"/>
    <dgm:cxn modelId="{79881D9A-1F85-0440-BA8F-764350BE19EE}" type="presParOf" srcId="{22C2A6FB-95D1-2448-946F-010439FA71CA}" destId="{54AA3BCD-4C13-F044-B1E7-2CE92A21A6EA}" srcOrd="1" destOrd="0" presId="urn:microsoft.com/office/officeart/2005/8/layout/orgChart1"/>
    <dgm:cxn modelId="{4C6FF0A9-5B11-3B4D-A236-885F46581157}" type="presParOf" srcId="{22C2A6FB-95D1-2448-946F-010439FA71CA}" destId="{EF8FFB6C-3D47-C74A-8A7C-B8488EFF1B3B}" srcOrd="2" destOrd="0" presId="urn:microsoft.com/office/officeart/2005/8/layout/orgChart1"/>
    <dgm:cxn modelId="{98ED394F-C88E-9C4D-9373-BC353B780695}" type="presParOf" srcId="{2E163C38-C264-BD4E-B02A-7FF06C32BEC6}" destId="{8833089C-F0FD-7140-9B6B-6AE488DE86F8}" srcOrd="2" destOrd="0" presId="urn:microsoft.com/office/officeart/2005/8/layout/orgChart1"/>
    <dgm:cxn modelId="{4C3FCA7A-D797-8A4B-A03E-6A9AF9B4F947}" type="presParOf" srcId="{A81B33B2-6517-BC48-BDF0-F70EFD8D2C65}" destId="{C1F32162-14B0-794A-A3C8-352B38368E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84B9B-CFBD-2B4C-99EB-8A50BE3A8BD8}">
      <dsp:nvSpPr>
        <dsp:cNvPr id="0" name=""/>
        <dsp:cNvSpPr/>
      </dsp:nvSpPr>
      <dsp:spPr>
        <a:xfrm>
          <a:off x="9889294" y="2914001"/>
          <a:ext cx="300260" cy="920799"/>
        </a:xfrm>
        <a:custGeom>
          <a:avLst/>
          <a:gdLst/>
          <a:ahLst/>
          <a:cxnLst/>
          <a:rect l="0" t="0" r="0" b="0"/>
          <a:pathLst>
            <a:path>
              <a:moveTo>
                <a:pt x="0" y="0"/>
              </a:moveTo>
              <a:lnTo>
                <a:pt x="0" y="920799"/>
              </a:lnTo>
              <a:lnTo>
                <a:pt x="300260" y="9207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8E6C6-19EC-D249-AFA8-29CBFCB17E7D}">
      <dsp:nvSpPr>
        <dsp:cNvPr id="0" name=""/>
        <dsp:cNvSpPr/>
      </dsp:nvSpPr>
      <dsp:spPr>
        <a:xfrm>
          <a:off x="5845782" y="1492767"/>
          <a:ext cx="4844206" cy="420365"/>
        </a:xfrm>
        <a:custGeom>
          <a:avLst/>
          <a:gdLst/>
          <a:ahLst/>
          <a:cxnLst/>
          <a:rect l="0" t="0" r="0" b="0"/>
          <a:pathLst>
            <a:path>
              <a:moveTo>
                <a:pt x="0" y="0"/>
              </a:moveTo>
              <a:lnTo>
                <a:pt x="0" y="210182"/>
              </a:lnTo>
              <a:lnTo>
                <a:pt x="4844206" y="210182"/>
              </a:lnTo>
              <a:lnTo>
                <a:pt x="4844206" y="4203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E7B623-CCE5-C248-8708-AF136B56CF0E}">
      <dsp:nvSpPr>
        <dsp:cNvPr id="0" name=""/>
        <dsp:cNvSpPr/>
      </dsp:nvSpPr>
      <dsp:spPr>
        <a:xfrm>
          <a:off x="5845782" y="1492767"/>
          <a:ext cx="2422103" cy="420365"/>
        </a:xfrm>
        <a:custGeom>
          <a:avLst/>
          <a:gdLst/>
          <a:ahLst/>
          <a:cxnLst/>
          <a:rect l="0" t="0" r="0" b="0"/>
          <a:pathLst>
            <a:path>
              <a:moveTo>
                <a:pt x="0" y="0"/>
              </a:moveTo>
              <a:lnTo>
                <a:pt x="0" y="210182"/>
              </a:lnTo>
              <a:lnTo>
                <a:pt x="2422103" y="210182"/>
              </a:lnTo>
              <a:lnTo>
                <a:pt x="2422103" y="4203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A164F-4566-454F-9D98-EADE742ED2EF}">
      <dsp:nvSpPr>
        <dsp:cNvPr id="0" name=""/>
        <dsp:cNvSpPr/>
      </dsp:nvSpPr>
      <dsp:spPr>
        <a:xfrm>
          <a:off x="5800062" y="1492767"/>
          <a:ext cx="91440" cy="420365"/>
        </a:xfrm>
        <a:custGeom>
          <a:avLst/>
          <a:gdLst/>
          <a:ahLst/>
          <a:cxnLst/>
          <a:rect l="0" t="0" r="0" b="0"/>
          <a:pathLst>
            <a:path>
              <a:moveTo>
                <a:pt x="45720" y="0"/>
              </a:moveTo>
              <a:lnTo>
                <a:pt x="45720" y="4203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C8914-FE2A-C14C-BC71-D9992CDBF8A5}">
      <dsp:nvSpPr>
        <dsp:cNvPr id="0" name=""/>
        <dsp:cNvSpPr/>
      </dsp:nvSpPr>
      <dsp:spPr>
        <a:xfrm>
          <a:off x="3423679" y="1492767"/>
          <a:ext cx="2422103" cy="420365"/>
        </a:xfrm>
        <a:custGeom>
          <a:avLst/>
          <a:gdLst/>
          <a:ahLst/>
          <a:cxnLst/>
          <a:rect l="0" t="0" r="0" b="0"/>
          <a:pathLst>
            <a:path>
              <a:moveTo>
                <a:pt x="2422103" y="0"/>
              </a:moveTo>
              <a:lnTo>
                <a:pt x="2422103" y="210182"/>
              </a:lnTo>
              <a:lnTo>
                <a:pt x="0" y="210182"/>
              </a:lnTo>
              <a:lnTo>
                <a:pt x="0" y="4203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E042B8-D622-6547-B66F-689B920AA259}">
      <dsp:nvSpPr>
        <dsp:cNvPr id="0" name=""/>
        <dsp:cNvSpPr/>
      </dsp:nvSpPr>
      <dsp:spPr>
        <a:xfrm>
          <a:off x="1001576" y="1492767"/>
          <a:ext cx="4844206" cy="420365"/>
        </a:xfrm>
        <a:custGeom>
          <a:avLst/>
          <a:gdLst/>
          <a:ahLst/>
          <a:cxnLst/>
          <a:rect l="0" t="0" r="0" b="0"/>
          <a:pathLst>
            <a:path>
              <a:moveTo>
                <a:pt x="4844206" y="0"/>
              </a:moveTo>
              <a:lnTo>
                <a:pt x="4844206" y="210182"/>
              </a:lnTo>
              <a:lnTo>
                <a:pt x="0" y="210182"/>
              </a:lnTo>
              <a:lnTo>
                <a:pt x="0" y="4203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E10BBE-E01B-AB4E-B539-82250787785E}">
      <dsp:nvSpPr>
        <dsp:cNvPr id="0" name=""/>
        <dsp:cNvSpPr/>
      </dsp:nvSpPr>
      <dsp:spPr>
        <a:xfrm>
          <a:off x="4844913" y="491898"/>
          <a:ext cx="2001738" cy="100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Rising temperatures</a:t>
          </a:r>
        </a:p>
      </dsp:txBody>
      <dsp:txXfrm>
        <a:off x="4844913" y="491898"/>
        <a:ext cx="2001738" cy="1000869"/>
      </dsp:txXfrm>
    </dsp:sp>
    <dsp:sp modelId="{BAB03825-B188-CF4E-BCBC-CBA1BCBFCDA4}">
      <dsp:nvSpPr>
        <dsp:cNvPr id="0" name=""/>
        <dsp:cNvSpPr/>
      </dsp:nvSpPr>
      <dsp:spPr>
        <a:xfrm>
          <a:off x="706" y="1913132"/>
          <a:ext cx="2001738" cy="100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Increased heat </a:t>
          </a:r>
          <a:r>
            <a:rPr lang="en-US" sz="2100" kern="1200" dirty="0"/>
            <a:t>related illness</a:t>
          </a:r>
        </a:p>
      </dsp:txBody>
      <dsp:txXfrm>
        <a:off x="706" y="1913132"/>
        <a:ext cx="2001738" cy="1000869"/>
      </dsp:txXfrm>
    </dsp:sp>
    <dsp:sp modelId="{AA75E00E-87A4-3D44-B623-9A1AD98F9098}">
      <dsp:nvSpPr>
        <dsp:cNvPr id="0" name=""/>
        <dsp:cNvSpPr/>
      </dsp:nvSpPr>
      <dsp:spPr>
        <a:xfrm>
          <a:off x="2422810" y="1913132"/>
          <a:ext cx="2001738" cy="100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Worsening air quality and longer pollen seasons</a:t>
          </a:r>
        </a:p>
      </dsp:txBody>
      <dsp:txXfrm>
        <a:off x="2422810" y="1913132"/>
        <a:ext cx="2001738" cy="1000869"/>
      </dsp:txXfrm>
    </dsp:sp>
    <dsp:sp modelId="{8B8D58D6-3260-C947-A70A-CC4921FE7543}">
      <dsp:nvSpPr>
        <dsp:cNvPr id="0" name=""/>
        <dsp:cNvSpPr/>
      </dsp:nvSpPr>
      <dsp:spPr>
        <a:xfrm>
          <a:off x="4844913" y="1913132"/>
          <a:ext cx="2001738" cy="100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Altered infectious disease patterns</a:t>
          </a:r>
        </a:p>
      </dsp:txBody>
      <dsp:txXfrm>
        <a:off x="4844913" y="1913132"/>
        <a:ext cx="2001738" cy="1000869"/>
      </dsp:txXfrm>
    </dsp:sp>
    <dsp:sp modelId="{A014FEEB-745E-9A4B-B9FA-4ED6AA6092BC}">
      <dsp:nvSpPr>
        <dsp:cNvPr id="0" name=""/>
        <dsp:cNvSpPr/>
      </dsp:nvSpPr>
      <dsp:spPr>
        <a:xfrm>
          <a:off x="7267016" y="1913132"/>
          <a:ext cx="2001738" cy="100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Food insecurity</a:t>
          </a:r>
        </a:p>
      </dsp:txBody>
      <dsp:txXfrm>
        <a:off x="7267016" y="1913132"/>
        <a:ext cx="2001738" cy="1000869"/>
      </dsp:txXfrm>
    </dsp:sp>
    <dsp:sp modelId="{7D9A9435-4794-904E-B187-EBAA702B2F25}">
      <dsp:nvSpPr>
        <dsp:cNvPr id="0" name=""/>
        <dsp:cNvSpPr/>
      </dsp:nvSpPr>
      <dsp:spPr>
        <a:xfrm>
          <a:off x="9689120" y="1913132"/>
          <a:ext cx="2001738" cy="100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Extreme weather events</a:t>
          </a:r>
        </a:p>
      </dsp:txBody>
      <dsp:txXfrm>
        <a:off x="9689120" y="1913132"/>
        <a:ext cx="2001738" cy="1000869"/>
      </dsp:txXfrm>
    </dsp:sp>
    <dsp:sp modelId="{A29AD82E-0660-F649-8C73-5FE1FF288EE7}">
      <dsp:nvSpPr>
        <dsp:cNvPr id="0" name=""/>
        <dsp:cNvSpPr/>
      </dsp:nvSpPr>
      <dsp:spPr>
        <a:xfrm>
          <a:off x="10189554" y="3334366"/>
          <a:ext cx="2001738" cy="10008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Psychological trauma related to weather disaster</a:t>
          </a:r>
        </a:p>
      </dsp:txBody>
      <dsp:txXfrm>
        <a:off x="10189554" y="3334366"/>
        <a:ext cx="2001738" cy="10008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944BB-299B-0B4C-AAE0-195ABC7243AC}"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DBB96-1549-0143-B1FF-32D923F8DA30}" type="slidenum">
              <a:rPr lang="en-US" smtClean="0"/>
              <a:t>‹#›</a:t>
            </a:fld>
            <a:endParaRPr lang="en-US"/>
          </a:p>
        </p:txBody>
      </p:sp>
    </p:spTree>
    <p:extLst>
      <p:ext uri="{BB962C8B-B14F-4D97-AF65-F5344CB8AC3E}">
        <p14:creationId xmlns:p14="http://schemas.microsoft.com/office/powerpoint/2010/main" val="396040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Rising global temperature is a major cause of physical, chemical, and ecological changes on the planet. </a:t>
            </a:r>
          </a:p>
          <a:p>
            <a:endParaRPr lang="en-US" dirty="0"/>
          </a:p>
          <a:p>
            <a:r>
              <a:rPr lang="en-US" dirty="0"/>
              <a:t>What causes climate change exactly?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on the left is the natural greenhouse effect where the sun warms the earth and naturally occurring heat trapping gases including water vapor, co2, methane, and nitrous oxide allows some absorption of heat but majority of the heat escapes into space. This is actually a good thing and makes earth livable. Otherwise, earth would be freezing like Mars. The right side is an example of greenhouse effect intensified by human activities like burning fossil fuels or increased CO2 and thus you have more absorbed heat and less heat escapes into space. </a:t>
            </a:r>
          </a:p>
          <a:p>
            <a:endParaRPr lang="en-US" dirty="0"/>
          </a:p>
          <a:p>
            <a:r>
              <a:rPr lang="en-US" dirty="0"/>
              <a:t>The climate changed naturally throughout earth’s history with the last ice age ending about 14,000 years ago. At that time global surface temp was about 5 degrees lower than it is today. The temperature gradually warmed over 5000 years until human activities caused a rapid increase in CO2 and other greenhouse gases in the atmosphere and global temperatures began to rapidly increase. In the US temperature has increased by 0.83 degrees </a:t>
            </a:r>
            <a:r>
              <a:rPr lang="en-US" dirty="0" err="1"/>
              <a:t>celcius</a:t>
            </a:r>
            <a:r>
              <a:rPr lang="en-US" dirty="0"/>
              <a:t> since record keeping began with the majority of that occurring since 1970. </a:t>
            </a:r>
          </a:p>
          <a:p>
            <a:endParaRPr lang="en-US" dirty="0"/>
          </a:p>
          <a:p>
            <a:endParaRPr lang="en-US" dirty="0"/>
          </a:p>
        </p:txBody>
      </p:sp>
      <p:sp>
        <p:nvSpPr>
          <p:cNvPr id="4" name="Slide Number Placeholder 3"/>
          <p:cNvSpPr>
            <a:spLocks noGrp="1"/>
          </p:cNvSpPr>
          <p:nvPr>
            <p:ph type="sldNum" sz="quarter" idx="5"/>
          </p:nvPr>
        </p:nvSpPr>
        <p:spPr/>
        <p:txBody>
          <a:bodyPr/>
          <a:lstStyle/>
          <a:p>
            <a:fld id="{136DBB96-1549-0143-B1FF-32D923F8DA30}" type="slidenum">
              <a:rPr lang="en-US" smtClean="0"/>
              <a:t>2</a:t>
            </a:fld>
            <a:endParaRPr lang="en-US"/>
          </a:p>
        </p:txBody>
      </p:sp>
    </p:spTree>
    <p:extLst>
      <p:ext uri="{BB962C8B-B14F-4D97-AF65-F5344CB8AC3E}">
        <p14:creationId xmlns:p14="http://schemas.microsoft.com/office/powerpoint/2010/main" val="123155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Atmospheric c02 has increased from 280 ppm prior to the industrial revolution to 400 ppm as of April 2013. The increase is primarily due to fossil fuel emissions and deforestation that reduces carbon storage in vegetation. Approximately half of the total C02 increase have occurred in the last 40 years. </a:t>
            </a:r>
          </a:p>
          <a:p>
            <a:endParaRPr lang="en-US" dirty="0"/>
          </a:p>
          <a:p>
            <a:r>
              <a:rPr lang="en-US" dirty="0"/>
              <a:t>Rising greenhouse gas concentrations and climate change are part of a larger constellation of change resulting from human activity. Exponential increases in human population, habitat transformation, energy production and consumption, and climate change have fundamentally altered the planet. These accelerating changes threaten the biological systems on which the life, health, and prosperity of all children depend. Children are a uniquely vulnerable group that suffers disproportionately from the effects of climate change.   </a:t>
            </a:r>
          </a:p>
          <a:p>
            <a:endParaRPr lang="en-US" dirty="0"/>
          </a:p>
          <a:p>
            <a:endParaRPr lang="en-US" dirty="0"/>
          </a:p>
        </p:txBody>
      </p:sp>
      <p:sp>
        <p:nvSpPr>
          <p:cNvPr id="4" name="Slide Number Placeholder 3"/>
          <p:cNvSpPr>
            <a:spLocks noGrp="1"/>
          </p:cNvSpPr>
          <p:nvPr>
            <p:ph type="sldNum" sz="quarter" idx="5"/>
          </p:nvPr>
        </p:nvSpPr>
        <p:spPr/>
        <p:txBody>
          <a:bodyPr/>
          <a:lstStyle/>
          <a:p>
            <a:fld id="{136DBB96-1549-0143-B1FF-32D923F8DA30}" type="slidenum">
              <a:rPr lang="en-US" smtClean="0"/>
              <a:t>3</a:t>
            </a:fld>
            <a:endParaRPr lang="en-US"/>
          </a:p>
        </p:txBody>
      </p:sp>
    </p:spTree>
    <p:extLst>
      <p:ext uri="{BB962C8B-B14F-4D97-AF65-F5344CB8AC3E}">
        <p14:creationId xmlns:p14="http://schemas.microsoft.com/office/powerpoint/2010/main" val="43587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related illness: Extreme heat is the leading cause of environmental death in the US killing more than hurricanes, lightening, tornadoes, and floods. Studies have shown a unique vulnerability of children younger than 1 to heat related mortality. This vulnerability is thought 2/2 immaturity of infant’s thermoregulatory systems. Student athletes are at risk for exertional heat injury. CDC reports heat illness as a leading cause of death and disability in high school athletes with &gt; 9000 illness annually with football players at highest risk. </a:t>
            </a:r>
          </a:p>
          <a:p>
            <a:endParaRPr lang="en-US" dirty="0"/>
          </a:p>
          <a:p>
            <a:r>
              <a:rPr lang="en-US" dirty="0"/>
              <a:t>Worsening air quality and longer pollen seasons: asthma is the most common pediatric chronic disease. Climate change has been projected to increase childhood asthma via an associated rise in air pollution including ground-level ozone. Children have a higher minute ventilation and spend more time outdoors and are the group most vulnerable to ozone. Exposure to ozone has been associated with increased asthma exacerbations, increased ED visits, pediatric ICU admissions, and increased risk of developing asthma. We’ve seen longer pollen seasons increasing from 13-27 days since 1995 due to delayed first frost and lengthening of frost-free period.    </a:t>
            </a:r>
          </a:p>
          <a:p>
            <a:endParaRPr lang="en-US" dirty="0"/>
          </a:p>
          <a:p>
            <a:r>
              <a:rPr lang="en-US" dirty="0"/>
              <a:t>Shifts in the range and life cycle of infectious disease: Diarrheal illness is a leading cause of child mortality annually. In general cases of bacterial gastroenteritis increase with increasing temperatures. Climate change is projected to increase the burden of diarrheal illness. Also see increased cases of malaria, dengue fever, west </a:t>
            </a:r>
            <a:r>
              <a:rPr lang="en-US" dirty="0" err="1"/>
              <a:t>nile</a:t>
            </a:r>
            <a:r>
              <a:rPr lang="en-US" dirty="0"/>
              <a:t> virus, </a:t>
            </a:r>
            <a:r>
              <a:rPr lang="en-US" dirty="0" err="1"/>
              <a:t>lyme</a:t>
            </a:r>
            <a:r>
              <a:rPr lang="en-US" dirty="0"/>
              <a:t> disease, RMSF, plague, hantavirus and Chagas disease. </a:t>
            </a:r>
          </a:p>
          <a:p>
            <a:endParaRPr lang="en-US" dirty="0"/>
          </a:p>
          <a:p>
            <a:r>
              <a:rPr lang="en-US" dirty="0"/>
              <a:t>Food insecurity: extreme heat and increased water demands and increase severe weather events leading to crop losses. Changes in yield of crops leads to increase in food pricing and decreased availability for families across the world. Effect of CO2 on grain quality. Lowered protein content of wheat, rice, and barley has been demonstrated for plants grown at higher CO2 conditions. Higher CO2 levels have also been shown to lower concentrations of zinc and iron in wheat, rice, soybeans, and peas. Serious implications for child growth and nutrition</a:t>
            </a:r>
          </a:p>
          <a:p>
            <a:endParaRPr lang="en-US" dirty="0"/>
          </a:p>
          <a:p>
            <a:r>
              <a:rPr lang="en-US" dirty="0"/>
              <a:t>Extreme weather events: frequency of reported natural disasters has increased in recent decades. 3x as many extreme weather events have occurred between 2000-2009 as 1980-1989. The scale of natural disasters has also increased because of deforestation, environmental degradation, urbanization, and intensified climate variables. Directly extreme weather affects children through injury and death. Indirectly disasters cause harm to children through post-traumatic stress, devastation of family, schools, neighborhoods, and communities. </a:t>
            </a:r>
          </a:p>
        </p:txBody>
      </p:sp>
      <p:sp>
        <p:nvSpPr>
          <p:cNvPr id="4" name="Slide Number Placeholder 3"/>
          <p:cNvSpPr>
            <a:spLocks noGrp="1"/>
          </p:cNvSpPr>
          <p:nvPr>
            <p:ph type="sldNum" sz="quarter" idx="5"/>
          </p:nvPr>
        </p:nvSpPr>
        <p:spPr/>
        <p:txBody>
          <a:bodyPr/>
          <a:lstStyle/>
          <a:p>
            <a:fld id="{136DBB96-1549-0143-B1FF-32D923F8DA30}" type="slidenum">
              <a:rPr lang="en-US" smtClean="0"/>
              <a:t>4</a:t>
            </a:fld>
            <a:endParaRPr lang="en-US"/>
          </a:p>
        </p:txBody>
      </p:sp>
    </p:spTree>
    <p:extLst>
      <p:ext uri="{BB962C8B-B14F-4D97-AF65-F5344CB8AC3E}">
        <p14:creationId xmlns:p14="http://schemas.microsoft.com/office/powerpoint/2010/main" val="183641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Children are a high risk group to the health impacts of climate change.</a:t>
            </a:r>
          </a:p>
          <a:p>
            <a:r>
              <a:rPr lang="en-US" sz="1200" b="0" i="0" u="none" strike="noStrike" kern="1200" dirty="0">
                <a:solidFill>
                  <a:schemeClr val="tx1"/>
                </a:solidFill>
                <a:effectLst/>
                <a:latin typeface="+mn-lt"/>
                <a:ea typeface="+mn-ea"/>
                <a:cs typeface="+mn-cs"/>
              </a:rPr>
              <a:t>Higher minute ventilation, exposing them to higher doses of air pollutants, such as ozone, which increases with higher temperatures.</a:t>
            </a:r>
          </a:p>
          <a:p>
            <a:r>
              <a:rPr lang="en-US" sz="1200" b="0" i="0" u="none" strike="noStrike" kern="1200" dirty="0">
                <a:solidFill>
                  <a:schemeClr val="tx1"/>
                </a:solidFill>
                <a:effectLst/>
                <a:latin typeface="+mn-lt"/>
                <a:ea typeface="+mn-ea"/>
                <a:cs typeface="+mn-cs"/>
              </a:rPr>
              <a:t>They eat and drink 3 times more per unit body weight than adults, placing them at higher risk to toxins and contaminants, as well as to food and water scarcity</a:t>
            </a:r>
          </a:p>
          <a:p>
            <a:r>
              <a:rPr lang="en-US" sz="1200" b="0" i="0" u="none" strike="noStrike" kern="1200" dirty="0">
                <a:solidFill>
                  <a:schemeClr val="tx1"/>
                </a:solidFill>
                <a:effectLst/>
                <a:latin typeface="+mn-lt"/>
                <a:ea typeface="+mn-ea"/>
                <a:cs typeface="+mn-cs"/>
              </a:rPr>
              <a:t>They are immature, both physically and mentally. This means they may be unable to recognize or respond to threats appropriately. Rather, they’re dependent on caregivers for their health and safety. Children also depend on stable community resources such as schools and vaccination programs, for healthy growth and development.</a:t>
            </a:r>
          </a:p>
          <a:p>
            <a:r>
              <a:rPr lang="en-US" sz="1200" b="0" i="0" u="none" strike="noStrike" kern="1200" dirty="0">
                <a:solidFill>
                  <a:schemeClr val="tx1"/>
                </a:solidFill>
                <a:effectLst/>
                <a:latin typeface="+mn-lt"/>
                <a:ea typeface="+mn-ea"/>
                <a:cs typeface="+mn-cs"/>
              </a:rPr>
              <a:t>Children have windows of vulnerability, during which insults can result in permanent disability. For example, undernutrition at a young ages can cause permanent stunting of growth, which can also affect the health of that child’s future children.</a:t>
            </a:r>
          </a:p>
          <a:p>
            <a:r>
              <a:rPr lang="en-US" sz="1200" b="0" i="0" u="none" strike="noStrike" kern="1200" dirty="0">
                <a:solidFill>
                  <a:schemeClr val="tx1"/>
                </a:solidFill>
                <a:effectLst/>
                <a:latin typeface="+mn-lt"/>
                <a:ea typeface="+mn-ea"/>
                <a:cs typeface="+mn-cs"/>
              </a:rPr>
              <a:t>Lastly, children have greater interaction with the outdoor environment, which increases their exposure to toxins, heat, and insects.</a:t>
            </a:r>
            <a:endParaRPr lang="en-US" dirty="0"/>
          </a:p>
        </p:txBody>
      </p:sp>
      <p:sp>
        <p:nvSpPr>
          <p:cNvPr id="4" name="Slide Number Placeholder 3"/>
          <p:cNvSpPr>
            <a:spLocks noGrp="1"/>
          </p:cNvSpPr>
          <p:nvPr>
            <p:ph type="sldNum" sz="quarter" idx="5"/>
          </p:nvPr>
        </p:nvSpPr>
        <p:spPr/>
        <p:txBody>
          <a:bodyPr/>
          <a:lstStyle/>
          <a:p>
            <a:fld id="{136DBB96-1549-0143-B1FF-32D923F8DA30}" type="slidenum">
              <a:rPr lang="en-US" smtClean="0"/>
              <a:t>5</a:t>
            </a:fld>
            <a:endParaRPr lang="en-US"/>
          </a:p>
        </p:txBody>
      </p:sp>
    </p:spTree>
    <p:extLst>
      <p:ext uri="{BB962C8B-B14F-4D97-AF65-F5344CB8AC3E}">
        <p14:creationId xmlns:p14="http://schemas.microsoft.com/office/powerpoint/2010/main" val="273749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DBB96-1549-0143-B1FF-32D923F8DA30}" type="slidenum">
              <a:rPr lang="en-US" smtClean="0"/>
              <a:t>6</a:t>
            </a:fld>
            <a:endParaRPr lang="en-US"/>
          </a:p>
        </p:txBody>
      </p:sp>
    </p:spTree>
    <p:extLst>
      <p:ext uri="{BB962C8B-B14F-4D97-AF65-F5344CB8AC3E}">
        <p14:creationId xmlns:p14="http://schemas.microsoft.com/office/powerpoint/2010/main" val="291153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Pediatricians have a long history of advocating for social policies that protect the health and welfare of children. Informed by an understanding of the threat that climate change poses to current and future children, pediatricians can play a valuable role in the societal response to this global challenge</a:t>
            </a:r>
          </a:p>
          <a:p>
            <a:pPr marL="228600" indent="-228600">
              <a:buAutoNum type="arabicPeriod"/>
            </a:pPr>
            <a:r>
              <a:rPr lang="en-US" dirty="0"/>
              <a:t>Educational opportunities: educating current pediatricians, residents, and medical students. </a:t>
            </a:r>
          </a:p>
          <a:p>
            <a:pPr marL="228600" indent="-228600">
              <a:buAutoNum type="arabicPeriod"/>
            </a:pPr>
            <a:r>
              <a:rPr lang="en-US" dirty="0"/>
              <a:t>Reduce carbon footprint of health facilities: increase energy efficient products, incorporate renewable energy, reduce waste, and promote public and active modes of transportation. </a:t>
            </a:r>
          </a:p>
          <a:p>
            <a:pPr marL="228600" indent="-228600">
              <a:buAutoNum type="arabicPeriod"/>
            </a:pPr>
            <a:r>
              <a:rPr lang="en-US" dirty="0"/>
              <a:t>Use existing AG: Discuss active modes of transport with families, promote plant based protein, praise use of public transit. </a:t>
            </a:r>
          </a:p>
        </p:txBody>
      </p:sp>
      <p:sp>
        <p:nvSpPr>
          <p:cNvPr id="4" name="Slide Number Placeholder 3"/>
          <p:cNvSpPr>
            <a:spLocks noGrp="1"/>
          </p:cNvSpPr>
          <p:nvPr>
            <p:ph type="sldNum" sz="quarter" idx="5"/>
          </p:nvPr>
        </p:nvSpPr>
        <p:spPr/>
        <p:txBody>
          <a:bodyPr/>
          <a:lstStyle/>
          <a:p>
            <a:fld id="{136DBB96-1549-0143-B1FF-32D923F8DA30}" type="slidenum">
              <a:rPr lang="en-US" smtClean="0"/>
              <a:t>7</a:t>
            </a:fld>
            <a:endParaRPr lang="en-US"/>
          </a:p>
        </p:txBody>
      </p:sp>
    </p:spTree>
    <p:extLst>
      <p:ext uri="{BB962C8B-B14F-4D97-AF65-F5344CB8AC3E}">
        <p14:creationId xmlns:p14="http://schemas.microsoft.com/office/powerpoint/2010/main" val="18138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4. Disaster: educate children, families, and communities on disaster readiness</a:t>
            </a:r>
          </a:p>
          <a:p>
            <a:pPr lvl="1"/>
            <a:r>
              <a:rPr lang="en-US" dirty="0"/>
              <a:t>5. Advocate for local, national and international policies that reduce greenhouse gas </a:t>
            </a:r>
            <a:r>
              <a:rPr lang="en-US" dirty="0" err="1"/>
              <a:t>emssions</a:t>
            </a:r>
            <a:r>
              <a:rPr lang="en-US" dirty="0"/>
              <a:t>, Educate elected officials on the risks climate change poses to child health. </a:t>
            </a:r>
          </a:p>
          <a:p>
            <a:pPr lvl="1"/>
            <a:r>
              <a:rPr lang="en-US" dirty="0"/>
              <a:t>6. Build a broader coalition across disciplines to address climate change at the local and national level.</a:t>
            </a:r>
          </a:p>
          <a:p>
            <a:pPr lvl="1"/>
            <a:endParaRPr lang="en-US" dirty="0"/>
          </a:p>
          <a:p>
            <a:endParaRPr lang="en-US" dirty="0"/>
          </a:p>
        </p:txBody>
      </p:sp>
      <p:sp>
        <p:nvSpPr>
          <p:cNvPr id="4" name="Slide Number Placeholder 3"/>
          <p:cNvSpPr>
            <a:spLocks noGrp="1"/>
          </p:cNvSpPr>
          <p:nvPr>
            <p:ph type="sldNum" sz="quarter" idx="5"/>
          </p:nvPr>
        </p:nvSpPr>
        <p:spPr/>
        <p:txBody>
          <a:bodyPr/>
          <a:lstStyle/>
          <a:p>
            <a:fld id="{136DBB96-1549-0143-B1FF-32D923F8DA30}" type="slidenum">
              <a:rPr lang="en-US" smtClean="0"/>
              <a:t>8</a:t>
            </a:fld>
            <a:endParaRPr lang="en-US"/>
          </a:p>
        </p:txBody>
      </p:sp>
    </p:spTree>
    <p:extLst>
      <p:ext uri="{BB962C8B-B14F-4D97-AF65-F5344CB8AC3E}">
        <p14:creationId xmlns:p14="http://schemas.microsoft.com/office/powerpoint/2010/main" val="384819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DBB96-1549-0143-B1FF-32D923F8DA30}" type="slidenum">
              <a:rPr lang="en-US" smtClean="0"/>
              <a:t>9</a:t>
            </a:fld>
            <a:endParaRPr lang="en-US"/>
          </a:p>
        </p:txBody>
      </p:sp>
    </p:spTree>
    <p:extLst>
      <p:ext uri="{BB962C8B-B14F-4D97-AF65-F5344CB8AC3E}">
        <p14:creationId xmlns:p14="http://schemas.microsoft.com/office/powerpoint/2010/main" val="130859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D55E-CD72-2D41-8235-2BBD4DAAE4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A08257-FE60-0F42-8C8A-558D3FC60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7A8A4-02DB-2347-835A-18264015690C}"/>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5" name="Footer Placeholder 4">
            <a:extLst>
              <a:ext uri="{FF2B5EF4-FFF2-40B4-BE49-F238E27FC236}">
                <a16:creationId xmlns:a16="http://schemas.microsoft.com/office/drawing/2014/main" id="{106E54E5-8063-A343-942E-295351AC3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35280-4121-1246-BBC8-7A5FCC29BCFE}"/>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9038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93BB-9780-D648-8D18-B0B92F8120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A45366-2C42-3340-8F69-174D649F73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B660A-97D7-4644-BC2E-C47678761C6B}"/>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5" name="Footer Placeholder 4">
            <a:extLst>
              <a:ext uri="{FF2B5EF4-FFF2-40B4-BE49-F238E27FC236}">
                <a16:creationId xmlns:a16="http://schemas.microsoft.com/office/drawing/2014/main" id="{E5425457-F1FF-9946-B203-777D0AB10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7EE41-6177-4D40-B004-26AECB9103C4}"/>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419612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273A1-ED0D-E94B-99F7-2F51D86BCA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AB6AD-23BE-4645-8417-510090577F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07B65-84F7-9A4B-890C-0B89E4F62D3A}"/>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5" name="Footer Placeholder 4">
            <a:extLst>
              <a:ext uri="{FF2B5EF4-FFF2-40B4-BE49-F238E27FC236}">
                <a16:creationId xmlns:a16="http://schemas.microsoft.com/office/drawing/2014/main" id="{76FFDCC5-B8F4-7541-9E59-9C9C031E4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AB7FE-23C5-614E-9644-99EEAF38B1E7}"/>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196540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4A2E-07A5-9543-AA99-BF13AAB23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A6844-9F9D-9943-87B9-FCBD75B17A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61EB4-A67E-7B4F-86EF-F6D0D8AA4FDC}"/>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5" name="Footer Placeholder 4">
            <a:extLst>
              <a:ext uri="{FF2B5EF4-FFF2-40B4-BE49-F238E27FC236}">
                <a16:creationId xmlns:a16="http://schemas.microsoft.com/office/drawing/2014/main" id="{71D4AEC3-348D-6843-B752-2A7FB823D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A754D-5504-7449-ADAE-D7A0281C67E2}"/>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27536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F6E5-74F9-CA40-81C0-0916B050E1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62CD40-A3A7-F747-9F06-610AA231C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1DC4F9-C086-2645-A374-776FBDE6B3D4}"/>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5" name="Footer Placeholder 4">
            <a:extLst>
              <a:ext uri="{FF2B5EF4-FFF2-40B4-BE49-F238E27FC236}">
                <a16:creationId xmlns:a16="http://schemas.microsoft.com/office/drawing/2014/main" id="{080739DE-CFB9-5744-BD51-741A59746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4A189-E71B-6444-AABE-8EB3CCF616E1}"/>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185009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5B7A-0061-A641-BA4E-A18D6D8F8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B1B9A-D1D6-F24D-A01A-87D6286B78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9B8B35-8DDE-A142-99C5-94D2CF24E3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F9903-8ED0-9B49-A933-843530D8EA49}"/>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6" name="Footer Placeholder 5">
            <a:extLst>
              <a:ext uri="{FF2B5EF4-FFF2-40B4-BE49-F238E27FC236}">
                <a16:creationId xmlns:a16="http://schemas.microsoft.com/office/drawing/2014/main" id="{15129F1F-0E08-3C48-92A5-29953BC7A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4574D-FC11-3B46-BC25-9C8B715351A9}"/>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399223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FAB8-3D07-BB48-B211-EF315B149E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E1A626-0603-D442-A114-6EB2C885D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9307D9-443C-6A4A-B1D7-4CBF89DCB3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40FDF-E535-4F4F-8D01-63908A407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2A6CEF-8031-6C45-9B2B-33D9008B53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9B7BB3-4809-064E-9539-F3EA02DB9C09}"/>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8" name="Footer Placeholder 7">
            <a:extLst>
              <a:ext uri="{FF2B5EF4-FFF2-40B4-BE49-F238E27FC236}">
                <a16:creationId xmlns:a16="http://schemas.microsoft.com/office/drawing/2014/main" id="{47E31F7E-488B-9249-A633-5E32F7888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799991-5FED-E446-9723-10C87A59B2DE}"/>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19659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4B6D-D3C6-0D4E-A81F-DB06A3CE6D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5BA73D-5AB8-C648-A20B-0286487B586D}"/>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4" name="Footer Placeholder 3">
            <a:extLst>
              <a:ext uri="{FF2B5EF4-FFF2-40B4-BE49-F238E27FC236}">
                <a16:creationId xmlns:a16="http://schemas.microsoft.com/office/drawing/2014/main" id="{02234A64-337C-B849-9966-AA2560706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449F4-5764-0648-8965-6F2D02EF957E}"/>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24978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6254B-12B0-7B47-AE15-AC0BA2A3DC5B}"/>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3" name="Footer Placeholder 2">
            <a:extLst>
              <a:ext uri="{FF2B5EF4-FFF2-40B4-BE49-F238E27FC236}">
                <a16:creationId xmlns:a16="http://schemas.microsoft.com/office/drawing/2014/main" id="{9128E790-5441-4347-9CE0-E394BDF335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2A9A4-B73F-144E-97FE-E630480AF683}"/>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114548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3115-5F5D-FE42-A20A-4E41012BA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168B5-78A3-5B44-82E4-2DA124B85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A18384-4DB5-9947-84F6-5F16D3D3A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50CDBC-CD9E-9042-9FFD-364786733966}"/>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6" name="Footer Placeholder 5">
            <a:extLst>
              <a:ext uri="{FF2B5EF4-FFF2-40B4-BE49-F238E27FC236}">
                <a16:creationId xmlns:a16="http://schemas.microsoft.com/office/drawing/2014/main" id="{1582C4D0-2290-4D4E-9605-80AFCFEF4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2EB8A-B813-A54F-B52D-8BF2DDA23FB7}"/>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20001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9D73-4796-764C-96C6-1A0ADD9AE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95DAF-02AA-144F-A9D0-FB72A1AEC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C07B5D-0B8C-E640-A8C9-E56C6421B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6E692B-CDB4-7D4D-8E9D-EA3A94458BFD}"/>
              </a:ext>
            </a:extLst>
          </p:cNvPr>
          <p:cNvSpPr>
            <a:spLocks noGrp="1"/>
          </p:cNvSpPr>
          <p:nvPr>
            <p:ph type="dt" sz="half" idx="10"/>
          </p:nvPr>
        </p:nvSpPr>
        <p:spPr/>
        <p:txBody>
          <a:bodyPr/>
          <a:lstStyle/>
          <a:p>
            <a:fld id="{F9A12FE1-40AB-DE45-A0E7-254F19D0A98E}" type="datetimeFigureOut">
              <a:rPr lang="en-US" smtClean="0"/>
              <a:t>1/11/2023</a:t>
            </a:fld>
            <a:endParaRPr lang="en-US"/>
          </a:p>
        </p:txBody>
      </p:sp>
      <p:sp>
        <p:nvSpPr>
          <p:cNvPr id="6" name="Footer Placeholder 5">
            <a:extLst>
              <a:ext uri="{FF2B5EF4-FFF2-40B4-BE49-F238E27FC236}">
                <a16:creationId xmlns:a16="http://schemas.microsoft.com/office/drawing/2014/main" id="{D966672A-8EF4-DF47-B4A3-BCC3EEFD2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FE1FE-FA52-6F42-A3F6-87A153671A68}"/>
              </a:ext>
            </a:extLst>
          </p:cNvPr>
          <p:cNvSpPr>
            <a:spLocks noGrp="1"/>
          </p:cNvSpPr>
          <p:nvPr>
            <p:ph type="sldNum" sz="quarter" idx="12"/>
          </p:nvPr>
        </p:nvSpPr>
        <p:spPr/>
        <p:txBody>
          <a:bodyPr/>
          <a:lstStyle/>
          <a:p>
            <a:fld id="{990DD72F-2849-104D-8191-631398DE6F55}" type="slidenum">
              <a:rPr lang="en-US" smtClean="0"/>
              <a:t>‹#›</a:t>
            </a:fld>
            <a:endParaRPr lang="en-US"/>
          </a:p>
        </p:txBody>
      </p:sp>
    </p:spTree>
    <p:extLst>
      <p:ext uri="{BB962C8B-B14F-4D97-AF65-F5344CB8AC3E}">
        <p14:creationId xmlns:p14="http://schemas.microsoft.com/office/powerpoint/2010/main" val="20083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06BA7-235A-794E-B417-DB8CC3127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C86AD8-9461-7240-AE07-D57502E75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EB18E-9CA8-B84C-B326-4A159A208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12FE1-40AB-DE45-A0E7-254F19D0A98E}" type="datetimeFigureOut">
              <a:rPr lang="en-US" smtClean="0"/>
              <a:t>1/11/2023</a:t>
            </a:fld>
            <a:endParaRPr lang="en-US"/>
          </a:p>
        </p:txBody>
      </p:sp>
      <p:sp>
        <p:nvSpPr>
          <p:cNvPr id="5" name="Footer Placeholder 4">
            <a:extLst>
              <a:ext uri="{FF2B5EF4-FFF2-40B4-BE49-F238E27FC236}">
                <a16:creationId xmlns:a16="http://schemas.microsoft.com/office/drawing/2014/main" id="{F9D947CA-EE9C-FF49-B2EC-59B9E8CAF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01A009-5D33-054C-B9E6-D6EE36E8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DD72F-2849-104D-8191-631398DE6F55}" type="slidenum">
              <a:rPr lang="en-US" smtClean="0"/>
              <a:t>‹#›</a:t>
            </a:fld>
            <a:endParaRPr lang="en-US"/>
          </a:p>
        </p:txBody>
      </p:sp>
    </p:spTree>
    <p:extLst>
      <p:ext uri="{BB962C8B-B14F-4D97-AF65-F5344CB8AC3E}">
        <p14:creationId xmlns:p14="http://schemas.microsoft.com/office/powerpoint/2010/main" val="368619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63E5-A9DE-1D4F-BE0E-AC7AEE9E3BDB}"/>
              </a:ext>
            </a:extLst>
          </p:cNvPr>
          <p:cNvSpPr>
            <a:spLocks noGrp="1"/>
          </p:cNvSpPr>
          <p:nvPr>
            <p:ph type="ctrTitle"/>
          </p:nvPr>
        </p:nvSpPr>
        <p:spPr>
          <a:xfrm>
            <a:off x="1524000" y="1122363"/>
            <a:ext cx="9144000" cy="976601"/>
          </a:xfrm>
        </p:spPr>
        <p:txBody>
          <a:bodyPr>
            <a:normAutofit/>
          </a:bodyPr>
          <a:lstStyle/>
          <a:p>
            <a:r>
              <a:rPr lang="en-US" sz="4800" dirty="0"/>
              <a:t>Climate Change and Child Health</a:t>
            </a:r>
          </a:p>
        </p:txBody>
      </p:sp>
      <p:sp>
        <p:nvSpPr>
          <p:cNvPr id="3" name="Subtitle 2">
            <a:extLst>
              <a:ext uri="{FF2B5EF4-FFF2-40B4-BE49-F238E27FC236}">
                <a16:creationId xmlns:a16="http://schemas.microsoft.com/office/drawing/2014/main" id="{325BCDEA-4AB3-0D48-A060-E2A978FBCAF8}"/>
              </a:ext>
            </a:extLst>
          </p:cNvPr>
          <p:cNvSpPr>
            <a:spLocks noGrp="1"/>
          </p:cNvSpPr>
          <p:nvPr>
            <p:ph type="subTitle" idx="1"/>
          </p:nvPr>
        </p:nvSpPr>
        <p:spPr>
          <a:xfrm>
            <a:off x="1524000" y="3602038"/>
            <a:ext cx="9144000" cy="2320780"/>
          </a:xfrm>
        </p:spPr>
        <p:txBody>
          <a:bodyPr>
            <a:normAutofit/>
          </a:bodyPr>
          <a:lstStyle/>
          <a:p>
            <a:endParaRPr lang="en-US" dirty="0"/>
          </a:p>
          <a:p>
            <a:r>
              <a:rPr lang="en-US" dirty="0"/>
              <a:t>Libby Mims, MD, FAAP</a:t>
            </a:r>
          </a:p>
          <a:p>
            <a:r>
              <a:rPr lang="en-US" dirty="0"/>
              <a:t>Assistant Professor of Pediatrics </a:t>
            </a:r>
          </a:p>
          <a:p>
            <a:r>
              <a:rPr lang="en-US" dirty="0"/>
              <a:t>University of Louisville School of Medicine and Norton Children’s Medical Group</a:t>
            </a:r>
          </a:p>
        </p:txBody>
      </p:sp>
    </p:spTree>
    <p:extLst>
      <p:ext uri="{BB962C8B-B14F-4D97-AF65-F5344CB8AC3E}">
        <p14:creationId xmlns:p14="http://schemas.microsoft.com/office/powerpoint/2010/main" val="61608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B1D-3ADA-F245-B8CC-0117A5D330D1}"/>
              </a:ext>
            </a:extLst>
          </p:cNvPr>
          <p:cNvSpPr>
            <a:spLocks noGrp="1"/>
          </p:cNvSpPr>
          <p:nvPr>
            <p:ph type="title"/>
          </p:nvPr>
        </p:nvSpPr>
        <p:spPr/>
        <p:txBody>
          <a:bodyPr/>
          <a:lstStyle/>
          <a:p>
            <a:pPr algn="ctr"/>
            <a:r>
              <a:rPr lang="en-US" dirty="0"/>
              <a:t>Climate Change</a:t>
            </a:r>
          </a:p>
        </p:txBody>
      </p:sp>
      <p:pic>
        <p:nvPicPr>
          <p:cNvPr id="4" name="Content Placeholder 3">
            <a:extLst>
              <a:ext uri="{FF2B5EF4-FFF2-40B4-BE49-F238E27FC236}">
                <a16:creationId xmlns:a16="http://schemas.microsoft.com/office/drawing/2014/main" id="{6D48A138-5355-2248-9813-5266AAA90CEB}"/>
              </a:ext>
            </a:extLst>
          </p:cNvPr>
          <p:cNvPicPr>
            <a:picLocks noGrp="1" noChangeAspect="1"/>
          </p:cNvPicPr>
          <p:nvPr>
            <p:ph idx="1"/>
          </p:nvPr>
        </p:nvPicPr>
        <p:blipFill>
          <a:blip r:embed="rId3"/>
          <a:stretch>
            <a:fillRect/>
          </a:stretch>
        </p:blipFill>
        <p:spPr>
          <a:xfrm>
            <a:off x="2427513" y="1329710"/>
            <a:ext cx="7511143" cy="5406002"/>
          </a:xfrm>
          <a:prstGeom prst="rect">
            <a:avLst/>
          </a:prstGeom>
        </p:spPr>
      </p:pic>
      <p:sp>
        <p:nvSpPr>
          <p:cNvPr id="7" name="TextBox 6">
            <a:extLst>
              <a:ext uri="{FF2B5EF4-FFF2-40B4-BE49-F238E27FC236}">
                <a16:creationId xmlns:a16="http://schemas.microsoft.com/office/drawing/2014/main" id="{4A714E30-039E-5E41-BF1C-783589FBFBB9}"/>
              </a:ext>
            </a:extLst>
          </p:cNvPr>
          <p:cNvSpPr txBox="1"/>
          <p:nvPr/>
        </p:nvSpPr>
        <p:spPr>
          <a:xfrm>
            <a:off x="174171" y="6551046"/>
            <a:ext cx="12017829" cy="369332"/>
          </a:xfrm>
          <a:prstGeom prst="rect">
            <a:avLst/>
          </a:prstGeom>
          <a:noFill/>
        </p:spPr>
        <p:txBody>
          <a:bodyPr wrap="square" rtlCol="0">
            <a:spAutoFit/>
          </a:bodyPr>
          <a:lstStyle/>
          <a:p>
            <a:r>
              <a:rPr lang="en-US" dirty="0" err="1"/>
              <a:t>Ahdoot</a:t>
            </a:r>
            <a:r>
              <a:rPr lang="en-US" dirty="0"/>
              <a:t>, S, Pacheco, SE. Global Climate Change and Children’s Health. Pediatrics. 2015</a:t>
            </a:r>
          </a:p>
        </p:txBody>
      </p:sp>
    </p:spTree>
    <p:extLst>
      <p:ext uri="{BB962C8B-B14F-4D97-AF65-F5344CB8AC3E}">
        <p14:creationId xmlns:p14="http://schemas.microsoft.com/office/powerpoint/2010/main" val="231941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B690-6C1B-B248-AC2F-1339DEB991F8}"/>
              </a:ext>
            </a:extLst>
          </p:cNvPr>
          <p:cNvSpPr>
            <a:spLocks noGrp="1"/>
          </p:cNvSpPr>
          <p:nvPr>
            <p:ph type="title"/>
          </p:nvPr>
        </p:nvSpPr>
        <p:spPr/>
        <p:txBody>
          <a:bodyPr/>
          <a:lstStyle/>
          <a:p>
            <a:pPr algn="ctr"/>
            <a:r>
              <a:rPr lang="en-US" dirty="0"/>
              <a:t>Climate Change</a:t>
            </a:r>
          </a:p>
        </p:txBody>
      </p:sp>
      <p:pic>
        <p:nvPicPr>
          <p:cNvPr id="4" name="Content Placeholder 3">
            <a:extLst>
              <a:ext uri="{FF2B5EF4-FFF2-40B4-BE49-F238E27FC236}">
                <a16:creationId xmlns:a16="http://schemas.microsoft.com/office/drawing/2014/main" id="{DA29539A-25C3-C24F-843E-D6A491834839}"/>
              </a:ext>
            </a:extLst>
          </p:cNvPr>
          <p:cNvPicPr>
            <a:picLocks noGrp="1" noChangeAspect="1"/>
          </p:cNvPicPr>
          <p:nvPr>
            <p:ph idx="1"/>
          </p:nvPr>
        </p:nvPicPr>
        <p:blipFill>
          <a:blip r:embed="rId3"/>
          <a:stretch>
            <a:fillRect/>
          </a:stretch>
        </p:blipFill>
        <p:spPr>
          <a:xfrm>
            <a:off x="2514600" y="1336725"/>
            <a:ext cx="7162800" cy="5398987"/>
          </a:xfrm>
          <a:prstGeom prst="rect">
            <a:avLst/>
          </a:prstGeom>
        </p:spPr>
      </p:pic>
      <p:sp>
        <p:nvSpPr>
          <p:cNvPr id="5" name="TextBox 4">
            <a:extLst>
              <a:ext uri="{FF2B5EF4-FFF2-40B4-BE49-F238E27FC236}">
                <a16:creationId xmlns:a16="http://schemas.microsoft.com/office/drawing/2014/main" id="{3D2ECDEB-D4AD-7748-935D-9190034F0D24}"/>
              </a:ext>
            </a:extLst>
          </p:cNvPr>
          <p:cNvSpPr txBox="1"/>
          <p:nvPr/>
        </p:nvSpPr>
        <p:spPr>
          <a:xfrm>
            <a:off x="174171" y="6551046"/>
            <a:ext cx="12017829" cy="369332"/>
          </a:xfrm>
          <a:prstGeom prst="rect">
            <a:avLst/>
          </a:prstGeom>
          <a:noFill/>
        </p:spPr>
        <p:txBody>
          <a:bodyPr wrap="square" rtlCol="0">
            <a:spAutoFit/>
          </a:bodyPr>
          <a:lstStyle/>
          <a:p>
            <a:r>
              <a:rPr lang="en-US" dirty="0" err="1"/>
              <a:t>Ahdoot</a:t>
            </a:r>
            <a:r>
              <a:rPr lang="en-US" dirty="0"/>
              <a:t>, S, Pacheco, SE. Global Climate Change and Children’s Health. Pediatrics. 2015</a:t>
            </a:r>
          </a:p>
        </p:txBody>
      </p:sp>
    </p:spTree>
    <p:extLst>
      <p:ext uri="{BB962C8B-B14F-4D97-AF65-F5344CB8AC3E}">
        <p14:creationId xmlns:p14="http://schemas.microsoft.com/office/powerpoint/2010/main" val="301866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AB83-3E91-2F42-9FD2-9FCEA50E01B7}"/>
              </a:ext>
            </a:extLst>
          </p:cNvPr>
          <p:cNvSpPr>
            <a:spLocks noGrp="1"/>
          </p:cNvSpPr>
          <p:nvPr>
            <p:ph type="title"/>
          </p:nvPr>
        </p:nvSpPr>
        <p:spPr/>
        <p:txBody>
          <a:bodyPr/>
          <a:lstStyle/>
          <a:p>
            <a:pPr algn="ctr"/>
            <a:r>
              <a:rPr lang="en-US" dirty="0"/>
              <a:t>Effects of Climate Change on Children</a:t>
            </a:r>
          </a:p>
        </p:txBody>
      </p:sp>
      <p:graphicFrame>
        <p:nvGraphicFramePr>
          <p:cNvPr id="5" name="Content Placeholder 4">
            <a:extLst>
              <a:ext uri="{FF2B5EF4-FFF2-40B4-BE49-F238E27FC236}">
                <a16:creationId xmlns:a16="http://schemas.microsoft.com/office/drawing/2014/main" id="{74AB366A-DB11-324C-AFDA-6BEFD6608DBD}"/>
              </a:ext>
            </a:extLst>
          </p:cNvPr>
          <p:cNvGraphicFramePr>
            <a:graphicFrameLocks noGrp="1"/>
          </p:cNvGraphicFramePr>
          <p:nvPr>
            <p:ph idx="1"/>
            <p:extLst>
              <p:ext uri="{D42A27DB-BD31-4B8C-83A1-F6EECF244321}">
                <p14:modId xmlns:p14="http://schemas.microsoft.com/office/powerpoint/2010/main" val="436224432"/>
              </p:ext>
            </p:extLst>
          </p:nvPr>
        </p:nvGraphicFramePr>
        <p:xfrm>
          <a:off x="1" y="1349829"/>
          <a:ext cx="12192000" cy="4827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51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642-77A0-C740-ABE4-8ADB6DED556D}"/>
              </a:ext>
            </a:extLst>
          </p:cNvPr>
          <p:cNvSpPr>
            <a:spLocks noGrp="1"/>
          </p:cNvSpPr>
          <p:nvPr>
            <p:ph type="title"/>
          </p:nvPr>
        </p:nvSpPr>
        <p:spPr/>
        <p:txBody>
          <a:bodyPr/>
          <a:lstStyle/>
          <a:p>
            <a:pPr algn="ctr"/>
            <a:r>
              <a:rPr lang="en-US" dirty="0"/>
              <a:t>Children Are More Vulnerable</a:t>
            </a:r>
          </a:p>
        </p:txBody>
      </p:sp>
      <p:sp>
        <p:nvSpPr>
          <p:cNvPr id="3" name="Content Placeholder 2">
            <a:extLst>
              <a:ext uri="{FF2B5EF4-FFF2-40B4-BE49-F238E27FC236}">
                <a16:creationId xmlns:a16="http://schemas.microsoft.com/office/drawing/2014/main" id="{37E1954D-BB0D-2447-AC31-DE670A4FB5BE}"/>
              </a:ext>
            </a:extLst>
          </p:cNvPr>
          <p:cNvSpPr>
            <a:spLocks noGrp="1"/>
          </p:cNvSpPr>
          <p:nvPr>
            <p:ph idx="1"/>
          </p:nvPr>
        </p:nvSpPr>
        <p:spPr/>
        <p:txBody>
          <a:bodyPr/>
          <a:lstStyle/>
          <a:p>
            <a:r>
              <a:rPr lang="en-US" dirty="0"/>
              <a:t>Increased minute ventilation</a:t>
            </a:r>
          </a:p>
          <a:p>
            <a:r>
              <a:rPr lang="en-US" dirty="0"/>
              <a:t>Increased food and water per weight</a:t>
            </a:r>
          </a:p>
          <a:p>
            <a:r>
              <a:rPr lang="en-US" dirty="0"/>
              <a:t>Physiologic and cognitive immaturity</a:t>
            </a:r>
          </a:p>
          <a:p>
            <a:r>
              <a:rPr lang="en-US" dirty="0"/>
              <a:t>Windows of vulnerability</a:t>
            </a:r>
          </a:p>
          <a:p>
            <a:r>
              <a:rPr lang="en-US" dirty="0"/>
              <a:t>Increased interaction with the outdoors</a:t>
            </a:r>
          </a:p>
          <a:p>
            <a:r>
              <a:rPr lang="en-US" dirty="0"/>
              <a:t>Estimated &gt; 88% of the global burden of disease due to climate change occurs in children under the age of 5. </a:t>
            </a:r>
          </a:p>
          <a:p>
            <a:endParaRPr lang="en-US" dirty="0"/>
          </a:p>
        </p:txBody>
      </p:sp>
      <p:sp>
        <p:nvSpPr>
          <p:cNvPr id="7" name="TextBox 6">
            <a:extLst>
              <a:ext uri="{FF2B5EF4-FFF2-40B4-BE49-F238E27FC236}">
                <a16:creationId xmlns:a16="http://schemas.microsoft.com/office/drawing/2014/main" id="{A6762EF5-5775-064B-B2B0-C07AC86E4CE7}"/>
              </a:ext>
            </a:extLst>
          </p:cNvPr>
          <p:cNvSpPr txBox="1"/>
          <p:nvPr/>
        </p:nvSpPr>
        <p:spPr>
          <a:xfrm>
            <a:off x="174171" y="6311900"/>
            <a:ext cx="12017829" cy="646331"/>
          </a:xfrm>
          <a:prstGeom prst="rect">
            <a:avLst/>
          </a:prstGeom>
          <a:noFill/>
        </p:spPr>
        <p:txBody>
          <a:bodyPr wrap="square" rtlCol="0">
            <a:spAutoFit/>
          </a:bodyPr>
          <a:lstStyle/>
          <a:p>
            <a:r>
              <a:rPr lang="en-US" dirty="0"/>
              <a:t>Zhang Y, Bi P, Hiller JE. Climate change and disability-adjusted life years. J Environ Health. 2007;70(3):32–36</a:t>
            </a:r>
          </a:p>
          <a:p>
            <a:endParaRPr lang="en-US" dirty="0"/>
          </a:p>
        </p:txBody>
      </p:sp>
    </p:spTree>
    <p:extLst>
      <p:ext uri="{BB962C8B-B14F-4D97-AF65-F5344CB8AC3E}">
        <p14:creationId xmlns:p14="http://schemas.microsoft.com/office/powerpoint/2010/main" val="151291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D1A5-F2BC-624B-BF52-75FFFA383A1B}"/>
              </a:ext>
            </a:extLst>
          </p:cNvPr>
          <p:cNvSpPr>
            <a:spLocks noGrp="1"/>
          </p:cNvSpPr>
          <p:nvPr>
            <p:ph type="title"/>
          </p:nvPr>
        </p:nvSpPr>
        <p:spPr/>
        <p:txBody>
          <a:bodyPr/>
          <a:lstStyle/>
          <a:p>
            <a:pPr algn="ctr"/>
            <a:r>
              <a:rPr lang="en-US"/>
              <a:t>Scope of the Problem</a:t>
            </a:r>
            <a:endParaRPr lang="en-US" dirty="0"/>
          </a:p>
        </p:txBody>
      </p:sp>
      <p:sp>
        <p:nvSpPr>
          <p:cNvPr id="3" name="Content Placeholder 2">
            <a:extLst>
              <a:ext uri="{FF2B5EF4-FFF2-40B4-BE49-F238E27FC236}">
                <a16:creationId xmlns:a16="http://schemas.microsoft.com/office/drawing/2014/main" id="{541D14E9-D01A-B84D-9AC4-B6EE9F0A28A2}"/>
              </a:ext>
            </a:extLst>
          </p:cNvPr>
          <p:cNvSpPr>
            <a:spLocks noGrp="1"/>
          </p:cNvSpPr>
          <p:nvPr>
            <p:ph idx="1"/>
          </p:nvPr>
        </p:nvSpPr>
        <p:spPr/>
        <p:txBody>
          <a:bodyPr/>
          <a:lstStyle/>
          <a:p>
            <a:r>
              <a:rPr lang="en-US" dirty="0"/>
              <a:t>“Climate change is the biggest global health threat of the 21</a:t>
            </a:r>
            <a:r>
              <a:rPr lang="en-US" baseline="30000" dirty="0"/>
              <a:t>st</a:t>
            </a:r>
            <a:r>
              <a:rPr lang="en-US" dirty="0"/>
              <a:t> century.”</a:t>
            </a:r>
          </a:p>
          <a:p>
            <a:pPr marL="0" indent="0">
              <a:buNone/>
            </a:pPr>
            <a:r>
              <a:rPr lang="en-US" dirty="0"/>
              <a:t>Lancet Commission on Climate Change, 2009</a:t>
            </a:r>
          </a:p>
          <a:p>
            <a:r>
              <a:rPr lang="en-US" dirty="0"/>
              <a:t>“Tackling climate change could be the greatest global health opportunity of the 21</a:t>
            </a:r>
            <a:r>
              <a:rPr lang="en-US" baseline="30000" dirty="0"/>
              <a:t>st</a:t>
            </a:r>
            <a:r>
              <a:rPr lang="en-US" dirty="0"/>
              <a:t> century.”</a:t>
            </a:r>
          </a:p>
          <a:p>
            <a:pPr marL="0" indent="0">
              <a:buNone/>
            </a:pPr>
            <a:r>
              <a:rPr lang="en-US" dirty="0"/>
              <a:t>Lancet Commission on Climate Change, 2015</a:t>
            </a:r>
          </a:p>
          <a:p>
            <a:pPr marL="0" indent="0">
              <a:buNone/>
            </a:pPr>
            <a:endParaRPr lang="en-US" dirty="0"/>
          </a:p>
        </p:txBody>
      </p:sp>
    </p:spTree>
    <p:extLst>
      <p:ext uri="{BB962C8B-B14F-4D97-AF65-F5344CB8AC3E}">
        <p14:creationId xmlns:p14="http://schemas.microsoft.com/office/powerpoint/2010/main" val="324592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D277-AFF1-954A-8708-EB89DC593E46}"/>
              </a:ext>
            </a:extLst>
          </p:cNvPr>
          <p:cNvSpPr>
            <a:spLocks noGrp="1"/>
          </p:cNvSpPr>
          <p:nvPr>
            <p:ph type="title"/>
          </p:nvPr>
        </p:nvSpPr>
        <p:spPr/>
        <p:txBody>
          <a:bodyPr/>
          <a:lstStyle/>
          <a:p>
            <a:pPr algn="ctr"/>
            <a:r>
              <a:rPr lang="en-US" dirty="0"/>
              <a:t>Role of The Pediatrician</a:t>
            </a:r>
          </a:p>
        </p:txBody>
      </p:sp>
      <p:sp>
        <p:nvSpPr>
          <p:cNvPr id="3" name="Content Placeholder 2">
            <a:extLst>
              <a:ext uri="{FF2B5EF4-FFF2-40B4-BE49-F238E27FC236}">
                <a16:creationId xmlns:a16="http://schemas.microsoft.com/office/drawing/2014/main" id="{344AD176-A8DA-084F-80E6-68160A817767}"/>
              </a:ext>
            </a:extLst>
          </p:cNvPr>
          <p:cNvSpPr>
            <a:spLocks noGrp="1"/>
          </p:cNvSpPr>
          <p:nvPr>
            <p:ph idx="1"/>
          </p:nvPr>
        </p:nvSpPr>
        <p:spPr/>
        <p:txBody>
          <a:bodyPr/>
          <a:lstStyle/>
          <a:p>
            <a:r>
              <a:rPr lang="en-US" dirty="0"/>
              <a:t>Promote educational opportunities regarding the effects of climate change on the environment and child health </a:t>
            </a:r>
          </a:p>
          <a:p>
            <a:r>
              <a:rPr lang="en-US" dirty="0"/>
              <a:t>Seek ways to reduce carbon and environmental footprint of health facilities</a:t>
            </a:r>
          </a:p>
          <a:p>
            <a:r>
              <a:rPr lang="en-US" dirty="0"/>
              <a:t>Use existing anticipatory guidance as a framework for discussing climate change with families</a:t>
            </a:r>
          </a:p>
          <a:p>
            <a:pPr marL="0" indent="0">
              <a:buNone/>
            </a:pPr>
            <a:endParaRPr lang="en-US" dirty="0"/>
          </a:p>
          <a:p>
            <a:endParaRPr lang="en-US" dirty="0"/>
          </a:p>
        </p:txBody>
      </p:sp>
    </p:spTree>
    <p:extLst>
      <p:ext uri="{BB962C8B-B14F-4D97-AF65-F5344CB8AC3E}">
        <p14:creationId xmlns:p14="http://schemas.microsoft.com/office/powerpoint/2010/main" val="387703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33-3E71-EC41-9F71-8169C82AD427}"/>
              </a:ext>
            </a:extLst>
          </p:cNvPr>
          <p:cNvSpPr>
            <a:spLocks noGrp="1"/>
          </p:cNvSpPr>
          <p:nvPr>
            <p:ph type="title"/>
          </p:nvPr>
        </p:nvSpPr>
        <p:spPr/>
        <p:txBody>
          <a:bodyPr/>
          <a:lstStyle/>
          <a:p>
            <a:pPr algn="ctr"/>
            <a:r>
              <a:rPr lang="en-US" dirty="0"/>
              <a:t>Role of The Pediatrician</a:t>
            </a:r>
          </a:p>
        </p:txBody>
      </p:sp>
      <p:sp>
        <p:nvSpPr>
          <p:cNvPr id="3" name="Content Placeholder 2">
            <a:extLst>
              <a:ext uri="{FF2B5EF4-FFF2-40B4-BE49-F238E27FC236}">
                <a16:creationId xmlns:a16="http://schemas.microsoft.com/office/drawing/2014/main" id="{C37A08EA-6723-C144-B36D-06F477BB00B2}"/>
              </a:ext>
            </a:extLst>
          </p:cNvPr>
          <p:cNvSpPr>
            <a:spLocks noGrp="1"/>
          </p:cNvSpPr>
          <p:nvPr>
            <p:ph idx="1"/>
          </p:nvPr>
        </p:nvSpPr>
        <p:spPr/>
        <p:txBody>
          <a:bodyPr/>
          <a:lstStyle/>
          <a:p>
            <a:r>
              <a:rPr lang="en-US" dirty="0"/>
              <a:t>Educate children, families, and communities on emergency and disaster readiness</a:t>
            </a:r>
          </a:p>
          <a:p>
            <a:r>
              <a:rPr lang="en-US" dirty="0"/>
              <a:t>Advocate for local, national, and international policies that reduce greenhouse gas emissions and for adaptation strategies that improve preparedness for anticipated climate-associated effects</a:t>
            </a:r>
          </a:p>
          <a:p>
            <a:r>
              <a:rPr lang="en-US" dirty="0"/>
              <a:t>Help build a broader coalition across disciplines to address climate change at the local and national levels</a:t>
            </a:r>
          </a:p>
          <a:p>
            <a:pPr lvl="1"/>
            <a:endParaRPr lang="en-US" dirty="0"/>
          </a:p>
        </p:txBody>
      </p:sp>
    </p:spTree>
    <p:extLst>
      <p:ext uri="{BB962C8B-B14F-4D97-AF65-F5344CB8AC3E}">
        <p14:creationId xmlns:p14="http://schemas.microsoft.com/office/powerpoint/2010/main" val="403352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E7F9-B6DC-FF40-BBD8-BE6603E67362}"/>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810E23D4-168F-9D46-89BE-AF80E4C2A5D3}"/>
              </a:ext>
            </a:extLst>
          </p:cNvPr>
          <p:cNvSpPr>
            <a:spLocks noGrp="1"/>
          </p:cNvSpPr>
          <p:nvPr>
            <p:ph idx="1"/>
          </p:nvPr>
        </p:nvSpPr>
        <p:spPr/>
        <p:txBody>
          <a:bodyPr/>
          <a:lstStyle/>
          <a:p>
            <a:r>
              <a:rPr lang="en-US" dirty="0" err="1"/>
              <a:t>Ahdoot</a:t>
            </a:r>
            <a:r>
              <a:rPr lang="en-US" dirty="0"/>
              <a:t>, S, Pacheco, SE. Global Climate Change and Children’s Health. Pediatrics. 2015;136(5):1468-1484</a:t>
            </a:r>
          </a:p>
          <a:p>
            <a:r>
              <a:rPr lang="en-US" dirty="0" err="1"/>
              <a:t>Anderegg</a:t>
            </a:r>
            <a:r>
              <a:rPr lang="en-US" dirty="0"/>
              <a:t> WR, </a:t>
            </a:r>
            <a:r>
              <a:rPr lang="en-US" dirty="0" err="1"/>
              <a:t>Prall</a:t>
            </a:r>
            <a:r>
              <a:rPr lang="en-US" dirty="0"/>
              <a:t> JW, Harold J, Schneider SH. Expert credibility in climate change. Proc Natl </a:t>
            </a:r>
            <a:r>
              <a:rPr lang="en-US" dirty="0" err="1"/>
              <a:t>Acad</a:t>
            </a:r>
            <a:r>
              <a:rPr lang="en-US" dirty="0"/>
              <a:t> Sci USA. 2010;107(27):12107–12109</a:t>
            </a:r>
          </a:p>
          <a:p>
            <a:r>
              <a:rPr lang="en-US" dirty="0"/>
              <a:t>Zhang Y, Bi P, Hiller JE. Climate change and disability-adjusted life years. J Environ Health. 2007;70(3):32–36</a:t>
            </a:r>
          </a:p>
          <a:p>
            <a:endParaRPr lang="en-US" dirty="0"/>
          </a:p>
          <a:p>
            <a:endParaRPr lang="en-US" dirty="0"/>
          </a:p>
        </p:txBody>
      </p:sp>
    </p:spTree>
    <p:extLst>
      <p:ext uri="{BB962C8B-B14F-4D97-AF65-F5344CB8AC3E}">
        <p14:creationId xmlns:p14="http://schemas.microsoft.com/office/powerpoint/2010/main" val="2665257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1559</Words>
  <Application>Microsoft Office PowerPoint</Application>
  <PresentationFormat>Widescreen</PresentationFormat>
  <Paragraphs>81</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Climate Change and Child Health</vt:lpstr>
      <vt:lpstr>Climate Change</vt:lpstr>
      <vt:lpstr>Climate Change</vt:lpstr>
      <vt:lpstr>Effects of Climate Change on Children</vt:lpstr>
      <vt:lpstr>Children Are More Vulnerable</vt:lpstr>
      <vt:lpstr>Scope of the Problem</vt:lpstr>
      <vt:lpstr>Role of The Pediatrician</vt:lpstr>
      <vt:lpstr>Role of The Pediatrician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Child Health</dc:title>
  <dc:creator>Libby Mims</dc:creator>
  <cp:lastModifiedBy>JULIA RICHERSON</cp:lastModifiedBy>
  <cp:revision>31</cp:revision>
  <dcterms:created xsi:type="dcterms:W3CDTF">2022-02-28T16:39:17Z</dcterms:created>
  <dcterms:modified xsi:type="dcterms:W3CDTF">2023-01-12T01:12:53Z</dcterms:modified>
</cp:coreProperties>
</file>